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3" r:id="rId2"/>
    <p:sldId id="292" r:id="rId3"/>
    <p:sldId id="352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6" r:id="rId18"/>
    <p:sldId id="327" r:id="rId19"/>
    <p:sldId id="328" r:id="rId20"/>
    <p:sldId id="329" r:id="rId21"/>
    <p:sldId id="330" r:id="rId22"/>
    <p:sldId id="331" r:id="rId23"/>
    <p:sldId id="335" r:id="rId24"/>
    <p:sldId id="336" r:id="rId25"/>
    <p:sldId id="337" r:id="rId26"/>
    <p:sldId id="339" r:id="rId27"/>
    <p:sldId id="341" r:id="rId28"/>
    <p:sldId id="343" r:id="rId29"/>
    <p:sldId id="345" r:id="rId30"/>
    <p:sldId id="347" r:id="rId31"/>
    <p:sldId id="34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D8627-0B8D-4FAD-A650-62B688E71EE0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ACCA0-8EAD-4CBC-A8B6-E037B689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36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83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67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5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26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78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1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97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4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68FFA-ABB9-420F-A436-AD611D0B64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09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w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w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wmf"/><Relationship Id="rId5" Type="http://schemas.openxmlformats.org/officeDocument/2006/relationships/image" Target="../media/image12.png"/><Relationship Id="rId4" Type="http://schemas.openxmlformats.org/officeDocument/2006/relationships/hyperlink" Target="http://www.ncbi.nlm.nih.gov/Genbank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"/>
            <a:ext cx="1524000" cy="1447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524000" y="114300"/>
            <a:ext cx="76200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                                                ……..CENTRE OF EXCELLENCE</a:t>
            </a:r>
          </a:p>
        </p:txBody>
      </p:sp>
      <p:sp>
        <p:nvSpPr>
          <p:cNvPr id="3076" name="TextBox 13"/>
          <p:cNvSpPr txBox="1">
            <a:spLocks noChangeArrowheads="1"/>
          </p:cNvSpPr>
          <p:nvPr/>
        </p:nvSpPr>
        <p:spPr bwMode="auto">
          <a:xfrm>
            <a:off x="1905000" y="230188"/>
            <a:ext cx="7162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1400" dirty="0">
              <a:latin typeface="Blackoak Std"/>
            </a:endParaRPr>
          </a:p>
          <a:p>
            <a:pPr eaLnBrk="1" hangingPunct="1"/>
            <a:r>
              <a:rPr lang="en-US" sz="2000" b="1" dirty="0">
                <a:latin typeface="Blackoak Std"/>
              </a:rPr>
              <a:t>UNIVERSITY OF MAIDUGURI</a:t>
            </a:r>
          </a:p>
          <a:p>
            <a:pPr eaLnBrk="1" hangingPunct="1"/>
            <a:endParaRPr lang="en-US" dirty="0"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57400" y="838200"/>
            <a:ext cx="6553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20"/>
          <p:cNvSpPr txBox="1">
            <a:spLocks noChangeArrowheads="1"/>
          </p:cNvSpPr>
          <p:nvPr/>
        </p:nvSpPr>
        <p:spPr bwMode="auto">
          <a:xfrm>
            <a:off x="0" y="6477000"/>
            <a:ext cx="9144000" cy="3385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 smtClean="0">
                <a:solidFill>
                  <a:srgbClr val="FF0000"/>
                </a:solidFill>
                <a:latin typeface="Brush Script Std"/>
              </a:rPr>
              <a:t>CENTRE </a:t>
            </a:r>
            <a:r>
              <a:rPr lang="en-US" sz="1600" b="1" dirty="0">
                <a:solidFill>
                  <a:srgbClr val="FF0000"/>
                </a:solidFill>
                <a:latin typeface="Brush Script Std"/>
              </a:rPr>
              <a:t>OF EXCELLENCE</a:t>
            </a:r>
          </a:p>
        </p:txBody>
      </p:sp>
      <p:sp>
        <p:nvSpPr>
          <p:cNvPr id="2055" name="Rectangle 23"/>
          <p:cNvSpPr>
            <a:spLocks noChangeArrowheads="1"/>
          </p:cNvSpPr>
          <p:nvPr/>
        </p:nvSpPr>
        <p:spPr bwMode="auto">
          <a:xfrm>
            <a:off x="-76200" y="156210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80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507363-CA95-4C1B-A39F-490F2B444AED}" type="slidenum">
              <a:rPr lang="en-US"/>
              <a:pPr/>
              <a:t>1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60850"/>
            <a:ext cx="5867400" cy="49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-13648" y="3007400"/>
            <a:ext cx="3390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MCB 204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BIOINFORMATICS</a:t>
            </a:r>
            <a:endParaRPr lang="en-US" sz="2800" b="1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96" y="5460831"/>
            <a:ext cx="1943100" cy="2928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251644" y="55151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??????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89241" y="685800"/>
            <a:ext cx="8654759" cy="5889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Practical 1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Analyzing DNA Sequence using NCBI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Website and MEGA: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NCBI Website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searching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retrieval of sequences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GenBank in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NCBI.</a:t>
            </a: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Algorithms/tools for performing database searches: BLAST and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kind of format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algorithm). </a:t>
            </a: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Performing multiple sequence alignment using MUSCLE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Constructing of tree 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1050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04722" y="1524000"/>
            <a:ext cx="8866109" cy="450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Download and install MEGA 7 software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800"/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 and search nucleotide sequence of interest (gene X) from NCBI nucleotide database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800"/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Copy the sequence and save/add in Notepad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685800"/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4: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Search 10 related sequences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 “X” from different strains) from NCB1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nucleotide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and copy the selected sequence and save in notepad.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(ii) Perform a multiple sequence alignment and state their identity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762000"/>
            <a:ext cx="28969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33413" algn="l"/>
              </a:tabLst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Brainstorming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4213130134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" y="3111907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89" y="1749708"/>
            <a:ext cx="4444512" cy="1925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88" y="3675224"/>
            <a:ext cx="4444513" cy="1529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702" y="3810000"/>
            <a:ext cx="4065815" cy="290155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62822" y="905062"/>
            <a:ext cx="7665851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Download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install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software.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</p:spTree>
    <p:extLst>
      <p:ext uri="{BB962C8B-B14F-4D97-AF65-F5344CB8AC3E}">
        <p14:creationId xmlns:p14="http://schemas.microsoft.com/office/powerpoint/2010/main" val="18317742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16146"/>
            <a:ext cx="3733800" cy="2544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206" y="884440"/>
            <a:ext cx="3733800" cy="2544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3733800"/>
            <a:ext cx="5514975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6" name="Picture 5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428838034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312" y="7643192"/>
            <a:ext cx="44577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312" y="11072192"/>
            <a:ext cx="4457700" cy="76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23201" y="685672"/>
            <a:ext cx="8821921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State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search nucleotide sequence of interest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(gene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X) from NCBI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nucleotide database @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www.ncbi.nlm.nih.gov/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Genbank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685800">
              <a:tabLst>
                <a:tab pos="633413" algn="l"/>
              </a:tabLst>
            </a:pP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605312" y="7366194"/>
            <a:ext cx="296940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r>
              <a:rPr lang="en-US" sz="9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825"/>
          </a:p>
          <a:p>
            <a:pPr defTabSz="685800">
              <a:tabLst>
                <a:tab pos="633413" algn="l"/>
              </a:tabLst>
            </a:pPr>
            <a:r>
              <a:rPr lang="en-US" sz="9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select and clicked on FASTA to generate the sequences</a:t>
            </a:r>
            <a:endParaRPr lang="en-US" sz="825"/>
          </a:p>
          <a:p>
            <a:pPr defTabSz="685800">
              <a:tabLst>
                <a:tab pos="633413" algn="l"/>
              </a:tabLst>
            </a:pPr>
            <a:endParaRPr lang="en-US" sz="135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605312" y="10933693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605312" y="11553936"/>
            <a:ext cx="65" cy="5652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22615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66" y="2611190"/>
            <a:ext cx="7989434" cy="41291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58412" y="1780193"/>
            <a:ext cx="8366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33413" algn="l"/>
              </a:tabLst>
            </a:pPr>
            <a:r>
              <a:rPr lang="en-US" sz="2400" dirty="0">
                <a:latin typeface="Bodoni MT" panose="020706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Bodoni MT" panose="020706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rganism/gene </a:t>
            </a:r>
            <a:r>
              <a:rPr lang="en-US" sz="2400" dirty="0">
                <a:latin typeface="Bodoni MT" panose="020706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latin typeface="Bodoni MT" panose="020706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interest: Mycobacterium </a:t>
            </a:r>
            <a:r>
              <a:rPr lang="en-US" sz="2400" dirty="0">
                <a:latin typeface="Bodoni MT" panose="020706030806060202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tuberculosis DNA, complete genome. Strain HN-024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11" name="Picture 10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6124927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40" y="1752600"/>
            <a:ext cx="7956560" cy="5029200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3400" y="944687"/>
            <a:ext cx="8337560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FASTA to generate the sequences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6227150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50638" y="914400"/>
            <a:ext cx="8549136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FASTA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generated sequences of Mycobacterium tuberculosis DNA, complete genome. Strain HN-024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922173" y="4761108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922172" y="5381352"/>
            <a:ext cx="65" cy="5652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22615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38" y="1828800"/>
            <a:ext cx="8003930" cy="4750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2324254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38400"/>
            <a:ext cx="7924800" cy="4267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0351" y="762000"/>
            <a:ext cx="8381249" cy="146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Copy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sequence and save/add in notepad </a:t>
            </a: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sequence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interest is copied from the NCBI database and pasted on the notepad, then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save.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40434509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609600"/>
            <a:ext cx="86868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633889" algn="l"/>
              </a:tabLst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Search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related sequences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“X” from different strains) from NCB1 nucleotide database and copy the selected sequence and save in notepad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search for the related genes, BLAST is run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43" y="2400860"/>
            <a:ext cx="7919757" cy="4152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18" y="4064523"/>
            <a:ext cx="1846659" cy="2774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8086197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33782"/>
            <a:ext cx="7620000" cy="2371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96649"/>
            <a:ext cx="7620000" cy="22951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5800" y="874638"/>
            <a:ext cx="2027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BLAST is run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98687568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3" y="1752600"/>
            <a:ext cx="8104187" cy="45071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3143" y="879624"/>
            <a:ext cx="2027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BLAST is run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16013558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79549" y="3068588"/>
            <a:ext cx="280529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79549" y="4821529"/>
            <a:ext cx="280529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48" y="1580328"/>
            <a:ext cx="7802451" cy="23317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49" y="3912081"/>
            <a:ext cx="7802450" cy="20162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000" y="821392"/>
            <a:ext cx="2027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BLAST is run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9" name="Picture 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87277258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96996" y="814539"/>
            <a:ext cx="8394603" cy="117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slide shows the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selected 10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related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the NCBI database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" y="4368649"/>
            <a:ext cx="138564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96" y="1752600"/>
            <a:ext cx="7951356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40318383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05" y="1752600"/>
            <a:ext cx="8083795" cy="487680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412" y="762000"/>
            <a:ext cx="8408987" cy="117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select and clicked on FASTA to generate the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sequences of each of the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related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strains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26276376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81000" y="838200"/>
            <a:ext cx="8640687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sequences of the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strain of interest (gene X)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related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species from the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NCBI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are now copied and saved on notepad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8" y="1777885"/>
            <a:ext cx="3869700" cy="16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8" y="3510689"/>
            <a:ext cx="3793500" cy="16709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08" y="5181600"/>
            <a:ext cx="38697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552" y="1928901"/>
            <a:ext cx="4497448" cy="1345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552" y="3415270"/>
            <a:ext cx="4192648" cy="16987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6640" y="5237865"/>
            <a:ext cx="4345047" cy="15439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13" name="Picture 12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18326972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838200"/>
            <a:ext cx="3951457" cy="175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24" y="2718477"/>
            <a:ext cx="3886200" cy="17011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876800"/>
            <a:ext cx="6542257" cy="1833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263" y="2709292"/>
            <a:ext cx="4447937" cy="17103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263" y="737275"/>
            <a:ext cx="4295537" cy="17510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8" name="Picture 7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11570463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40628" y="567438"/>
            <a:ext cx="8803372" cy="191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44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633413" algn="l"/>
              </a:tabLst>
            </a:pP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4(ii). Perform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multiple sequence alignment and state their identity.</a:t>
            </a:r>
          </a:p>
          <a:p>
            <a:pPr defTabSz="685800">
              <a:tabLst>
                <a:tab pos="633413" algn="l"/>
              </a:tabLst>
            </a:pP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633413" algn="l"/>
              </a:tabLs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multiple sequence alignment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 is used.</a:t>
            </a:r>
          </a:p>
          <a:p>
            <a:pPr defTabSz="685800">
              <a:tabLst>
                <a:tab pos="633413" algn="l"/>
              </a:tabLst>
            </a:pP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87938" y="3926295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87938" y="58622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83347"/>
            <a:ext cx="7797020" cy="3960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74504881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8305800" cy="4572000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73310" y="932833"/>
            <a:ext cx="8418290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on Align and select Edit/build alignment to create a new alignment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64446764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7957952" cy="5065515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6413" y="814512"/>
            <a:ext cx="8186552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DNA to build nucleotide sequence alignment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045621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13" y="1828800"/>
            <a:ext cx="8180387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6413" y="993924"/>
            <a:ext cx="3717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Alignment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explorer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4616400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86000"/>
            <a:ext cx="8001000" cy="4419600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6261" y="864197"/>
            <a:ext cx="8695593" cy="117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sequences of the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strain of interest (gene X)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selected/related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species from the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NCBI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are now copied from notepad and pasted on Alignment explorer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87346556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59" y="1447800"/>
            <a:ext cx="8102041" cy="4865078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06413" y="888482"/>
            <a:ext cx="654147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on compute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5027683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3" y="1600200"/>
            <a:ext cx="8058955" cy="4838700"/>
          </a:xfrm>
          <a:prstGeom prst="rect">
            <a:avLst/>
          </a:prstGeom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316451" y="926582"/>
            <a:ext cx="8287554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shows the result for sequence alignments/alignment is done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0174407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3" y="2006092"/>
            <a:ext cx="8180387" cy="4775707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68987" y="828848"/>
            <a:ext cx="6541478" cy="117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Click on Data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-Export alignment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-Select MEGA format and save on your window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81773414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3" y="1371600"/>
            <a:ext cx="8134743" cy="50901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06821275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13" y="1728765"/>
            <a:ext cx="8182708" cy="5022672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06413" y="683470"/>
            <a:ext cx="6541478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Construct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phylogenetic tree: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-Click on phylogeny, select tree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61149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13" y="1714500"/>
            <a:ext cx="8104187" cy="4991100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27878" y="676338"/>
            <a:ext cx="6541478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-Click on open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6285007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13" y="1600200"/>
            <a:ext cx="8177056" cy="50683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6413" y="914400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-Click on compute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3224903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371600"/>
            <a:ext cx="8248650" cy="5105400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96754" y="838200"/>
            <a:ext cx="6866792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phylogenetic tree for the above comparison.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73534473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84" y="1905000"/>
            <a:ext cx="8364415" cy="464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89791" y="8382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Phylogenetic relationship of </a:t>
            </a:r>
            <a:r>
              <a:rPr lang="en-US" sz="2400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Mycobacterial </a:t>
            </a:r>
            <a:r>
              <a:rPr lang="en-US" sz="24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strains </a:t>
            </a:r>
            <a:endParaRPr lang="en-US" sz="2400" kern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4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rooted tree was </a:t>
            </a:r>
            <a:r>
              <a:rPr lang="en-US" sz="2400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generated </a:t>
            </a:r>
            <a:r>
              <a:rPr lang="en-US" sz="24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using </a:t>
            </a:r>
            <a:r>
              <a:rPr lang="en-US" sz="2400" kern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Neighbor-joining </a:t>
            </a:r>
            <a:r>
              <a:rPr lang="en-US" sz="24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method.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35250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6224</TotalTime>
  <Words>701</Words>
  <Application>Microsoft Office PowerPoint</Application>
  <PresentationFormat>On-screen Show (4:3)</PresentationFormat>
  <Paragraphs>115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Blackoak Std</vt:lpstr>
      <vt:lpstr>Bodoni MT</vt:lpstr>
      <vt:lpstr>Brush Script Std</vt:lpstr>
      <vt:lpstr>Calibri</vt:lpstr>
      <vt:lpstr>Times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Tijjani</cp:lastModifiedBy>
  <cp:revision>183</cp:revision>
  <dcterms:created xsi:type="dcterms:W3CDTF">2018-03-06T13:16:59Z</dcterms:created>
  <dcterms:modified xsi:type="dcterms:W3CDTF">2022-02-07T14:20:51Z</dcterms:modified>
</cp:coreProperties>
</file>