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64" r:id="rId3"/>
    <p:sldId id="308" r:id="rId4"/>
    <p:sldId id="302" r:id="rId5"/>
    <p:sldId id="289" r:id="rId6"/>
    <p:sldId id="309" r:id="rId7"/>
    <p:sldId id="30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129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0D85E-A984-4695-9D5A-FB384C02A83A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AB9DB-D2BF-4892-A23F-948CA2BF1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"/>
            <a:ext cx="1524000" cy="14478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524000" y="114300"/>
            <a:ext cx="7620000" cy="1446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Blackoak Std" pitchFamily="8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                                                ……..CENTRE OF EXCELLENCE</a:t>
            </a:r>
          </a:p>
        </p:txBody>
      </p:sp>
      <p:sp>
        <p:nvSpPr>
          <p:cNvPr id="3076" name="TextBox 13"/>
          <p:cNvSpPr txBox="1">
            <a:spLocks noChangeArrowheads="1"/>
          </p:cNvSpPr>
          <p:nvPr/>
        </p:nvSpPr>
        <p:spPr bwMode="auto">
          <a:xfrm>
            <a:off x="1905000" y="230188"/>
            <a:ext cx="71628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1400" dirty="0">
              <a:latin typeface="Blackoak Std"/>
            </a:endParaRPr>
          </a:p>
          <a:p>
            <a:pPr eaLnBrk="1" hangingPunct="1"/>
            <a:r>
              <a:rPr lang="en-US" sz="2000" b="1" dirty="0">
                <a:latin typeface="Blackoak Std"/>
              </a:rPr>
              <a:t>UNIVERSITY OF MAIDUGURI</a:t>
            </a:r>
          </a:p>
          <a:p>
            <a:pPr eaLnBrk="1" hangingPunct="1"/>
            <a:endParaRPr lang="en-US" dirty="0">
              <a:latin typeface="Calibri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57400" y="838200"/>
            <a:ext cx="6553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8" name="TextBox 20"/>
          <p:cNvSpPr txBox="1">
            <a:spLocks noChangeArrowheads="1"/>
          </p:cNvSpPr>
          <p:nvPr/>
        </p:nvSpPr>
        <p:spPr bwMode="auto">
          <a:xfrm>
            <a:off x="0" y="6477000"/>
            <a:ext cx="9144000" cy="338554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1600" b="1" dirty="0">
                <a:solidFill>
                  <a:srgbClr val="FF0000"/>
                </a:solidFill>
                <a:latin typeface="Brush Script Std"/>
              </a:rPr>
              <a:t>CENTRE OF EXCELLENCE</a:t>
            </a:r>
          </a:p>
        </p:txBody>
      </p:sp>
      <p:sp>
        <p:nvSpPr>
          <p:cNvPr id="2055" name="Rectangle 23"/>
          <p:cNvSpPr>
            <a:spLocks noChangeArrowheads="1"/>
          </p:cNvSpPr>
          <p:nvPr/>
        </p:nvSpPr>
        <p:spPr bwMode="auto">
          <a:xfrm>
            <a:off x="-76200" y="1562100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080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507363-CA95-4C1B-A39F-490F2B444AED}" type="slidenum">
              <a:rPr lang="en-US"/>
              <a:pPr/>
              <a:t>1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560850"/>
            <a:ext cx="5867400" cy="49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-13648" y="3007400"/>
            <a:ext cx="3390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MCB 204</a:t>
            </a: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BIOINFORMATICS</a:t>
            </a:r>
            <a:endParaRPr lang="en-US" sz="2800" b="1" u="sng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0996" y="5460831"/>
            <a:ext cx="1943100" cy="29289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251644" y="551519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??????</a:t>
            </a: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34" name="Picture 3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BA0B0CB-D082-49D2-92A0-2B04F6C08DCA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4800" y="609600"/>
            <a:ext cx="88392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Phylogenetic Tree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Phylogeny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evolutionary history of a kind of organism.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phylogenetic studies , the most convenient way to study the evolutionary relationship among a group of organism is through the illustration of phylogenetic tree.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DEFINITION–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Phylogenetic tree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branching diagram showing evolutionary relationship between organism and among various biological species, or genes from various organisms.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upon similarities and differences in their physical or genetic characteristics.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comparing homologous genes in different species, the DNA sequences from closely related species are more similar to each other than the sequences from distantly related species 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06413" y="14430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14" name="Picture 1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30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381000" y="685800"/>
            <a:ext cx="83820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Purposes!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the origin of particular traits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the processes of molecular evolution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 of disease, e.g. where did humans get AIDs from? </a:t>
            </a:r>
          </a:p>
        </p:txBody>
      </p:sp>
    </p:spTree>
    <p:extLst>
      <p:ext uri="{BB962C8B-B14F-4D97-AF65-F5344CB8AC3E}">
        <p14:creationId xmlns:p14="http://schemas.microsoft.com/office/powerpoint/2010/main" val="1758814846"/>
      </p:ext>
    </p:extLst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413" y="85725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088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72524" y="609600"/>
            <a:ext cx="87630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Characteristics: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Nodes can be internal or external.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internal node represent the last common ancestor of the two lineage.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node (also termed as terminal node, leaves) represent the tip of the tree.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 correspond to species, organism or sequences.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4191000"/>
            <a:ext cx="45720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465737"/>
      </p:ext>
    </p:extLst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413" y="14430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30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074" y="1447800"/>
            <a:ext cx="7799387" cy="2971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27074" y="4419600"/>
            <a:ext cx="81962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Rooted: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 root that denotes common ancestors of the leaves or branches of the tree.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Unrooted: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radial-like structure. It doesn't denotes evolutionary path. It make an illustration about the leaves or branches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342217" y="536920"/>
            <a:ext cx="4965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Phylogenetic Tree </a:t>
            </a:r>
            <a:endParaRPr lang="en-US" sz="3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554696"/>
      </p:ext>
    </p:extLst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838200"/>
            <a:ext cx="7086600" cy="41052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2500" y="4954342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Anatomical description of the part of a phylogenetic tree 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413" y="42862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430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070954961"/>
      </p:ext>
    </p:extLst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6413" y="14430"/>
            <a:ext cx="8637587" cy="338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Brush Script Std" pitchFamily="66" charset="0"/>
                <a:cs typeface="+mn-cs"/>
              </a:rPr>
              <a:t>UNIVERSITY OF MAIDUGURI                                         </a:t>
            </a:r>
            <a:r>
              <a:rPr lang="en-US" sz="1050" b="1" dirty="0">
                <a:solidFill>
                  <a:srgbClr val="FF0000"/>
                </a:solidFill>
                <a:latin typeface="Brush Script Std" pitchFamily="66" charset="0"/>
                <a:cs typeface="+mn-cs"/>
              </a:rPr>
              <a:t>CENTRE OF EXCELLENCE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30"/>
            <a:ext cx="506413" cy="381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53206" y="762000"/>
            <a:ext cx="889079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Construction of Phylogenetic Tree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the tree which best describes the relationships between species.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main types: </a:t>
            </a:r>
          </a:p>
          <a:p>
            <a:pPr marL="514350" indent="-514350">
              <a:buAutoNum type="romanL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 based methods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(E.g. Parsimony and Maximum likelihood)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Distance based methods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(E.g. UPGMA and Neighbor-joining)</a:t>
            </a:r>
          </a:p>
        </p:txBody>
      </p:sp>
    </p:spTree>
    <p:extLst>
      <p:ext uri="{BB962C8B-B14F-4D97-AF65-F5344CB8AC3E}">
        <p14:creationId xmlns:p14="http://schemas.microsoft.com/office/powerpoint/2010/main" val="713338699"/>
      </p:ext>
    </p:extLst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6034</TotalTime>
  <Words>336</Words>
  <Application>Microsoft Office PowerPoint</Application>
  <PresentationFormat>On-screen Show (4:3)</PresentationFormat>
  <Paragraphs>57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tijani isa</cp:lastModifiedBy>
  <cp:revision>169</cp:revision>
  <dcterms:created xsi:type="dcterms:W3CDTF">2018-03-06T13:16:59Z</dcterms:created>
  <dcterms:modified xsi:type="dcterms:W3CDTF">2022-02-07T14:21:59Z</dcterms:modified>
</cp:coreProperties>
</file>