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92" r:id="rId3"/>
    <p:sldId id="264" r:id="rId4"/>
    <p:sldId id="302" r:id="rId5"/>
    <p:sldId id="265" r:id="rId6"/>
    <p:sldId id="289" r:id="rId7"/>
    <p:sldId id="300" r:id="rId8"/>
    <p:sldId id="306" r:id="rId9"/>
    <p:sldId id="304" r:id="rId10"/>
    <p:sldId id="284" r:id="rId11"/>
    <p:sldId id="266" r:id="rId12"/>
    <p:sldId id="307" r:id="rId13"/>
    <p:sldId id="291" r:id="rId14"/>
    <p:sldId id="285" r:id="rId15"/>
    <p:sldId id="310" r:id="rId16"/>
    <p:sldId id="309" r:id="rId17"/>
    <p:sldId id="311" r:id="rId18"/>
    <p:sldId id="269" r:id="rId19"/>
    <p:sldId id="270" r:id="rId20"/>
    <p:sldId id="299" r:id="rId21"/>
    <p:sldId id="272" r:id="rId22"/>
    <p:sldId id="305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74" d="100"/>
          <a:sy n="74" d="100"/>
        </p:scale>
        <p:origin x="129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theme" Target="theme/theme1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presProps" Target="pres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1/23/2022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1/23/2022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1/23/2022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1/23/2022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1/23/2022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1/23/2022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50D85E-A984-4695-9D5A-FB384C02A83A}" type="datetimeFigureOut">
              <a:rPr lang="en-US" smtClean="0"/>
              <a:pPr/>
              <a:t>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3.png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 /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bi.nlm.nih.gov/Genbank/" TargetMode="External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.wmf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bi.ac.uk/embl/" TargetMode="External" /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8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dbj.nig.ac.jp/" TargetMode="External" /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9.png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3.png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7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7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300"/>
            <a:ext cx="1524000" cy="14478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1524000" y="114300"/>
            <a:ext cx="7620000" cy="14465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latin typeface="Blackoak Std" pitchFamily="82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latin typeface="Blackoak Std" pitchFamily="82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latin typeface="Blackoak Std" pitchFamily="82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latin typeface="Blackoak Std" pitchFamily="82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                                                ……..CENTRE OF EXCELLENCE</a:t>
            </a:r>
          </a:p>
        </p:txBody>
      </p:sp>
      <p:sp>
        <p:nvSpPr>
          <p:cNvPr id="3076" name="TextBox 13"/>
          <p:cNvSpPr txBox="1">
            <a:spLocks noChangeArrowheads="1"/>
          </p:cNvSpPr>
          <p:nvPr/>
        </p:nvSpPr>
        <p:spPr bwMode="auto">
          <a:xfrm>
            <a:off x="1905000" y="230188"/>
            <a:ext cx="716280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en-US" sz="1400" dirty="0">
              <a:latin typeface="Blackoak Std"/>
            </a:endParaRPr>
          </a:p>
          <a:p>
            <a:pPr eaLnBrk="1" hangingPunct="1"/>
            <a:r>
              <a:rPr lang="en-US" sz="2000" b="1" dirty="0">
                <a:latin typeface="Blackoak Std"/>
              </a:rPr>
              <a:t>UNIVERSITY OF MAIDUGURI</a:t>
            </a:r>
          </a:p>
          <a:p>
            <a:pPr eaLnBrk="1" hangingPunct="1"/>
            <a:endParaRPr lang="en-US" dirty="0">
              <a:latin typeface="Calibri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057400" y="838200"/>
            <a:ext cx="65532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8" name="TextBox 20"/>
          <p:cNvSpPr txBox="1">
            <a:spLocks noChangeArrowheads="1"/>
          </p:cNvSpPr>
          <p:nvPr/>
        </p:nvSpPr>
        <p:spPr bwMode="auto">
          <a:xfrm>
            <a:off x="0" y="6477000"/>
            <a:ext cx="9144000" cy="338554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1600" b="1" dirty="0">
                <a:solidFill>
                  <a:srgbClr val="FF0000"/>
                </a:solidFill>
                <a:latin typeface="Brush Script Std"/>
              </a:rPr>
              <a:t>CENTRE OF EXCELLENCE</a:t>
            </a:r>
          </a:p>
        </p:txBody>
      </p:sp>
      <p:sp>
        <p:nvSpPr>
          <p:cNvPr id="2055" name="Rectangle 23"/>
          <p:cNvSpPr>
            <a:spLocks noChangeArrowheads="1"/>
          </p:cNvSpPr>
          <p:nvPr/>
        </p:nvSpPr>
        <p:spPr bwMode="auto">
          <a:xfrm>
            <a:off x="-76200" y="1562100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080" name="Slide Number Placeholder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0507363-CA95-4C1B-A39F-490F2B444AED}" type="slidenum">
              <a:rPr lang="en-US"/>
              <a:pPr/>
              <a:t>1</a:t>
            </a:fld>
            <a:endParaRPr lang="en-U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1560850"/>
            <a:ext cx="5867400" cy="491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-13648" y="3007400"/>
            <a:ext cx="33909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MCB 204</a:t>
            </a:r>
          </a:p>
          <a:p>
            <a:pPr algn="ctr"/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BIOINFORMATICS</a:t>
            </a:r>
            <a:endParaRPr lang="en-US" sz="2800" b="1" u="sng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0996" y="5460831"/>
            <a:ext cx="1943100" cy="29289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5251644" y="5515198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??????</a:t>
            </a:r>
          </a:p>
        </p:txBody>
      </p:sp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381000" y="990600"/>
            <a:ext cx="711358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Contents: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Biological Databases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■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a Database? ■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Biological Databases ■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Biological Databases ■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Applications of Biological Databases ■ </a:t>
            </a:r>
          </a:p>
        </p:txBody>
      </p:sp>
    </p:spTree>
    <p:extLst>
      <p:ext uri="{BB962C8B-B14F-4D97-AF65-F5344CB8AC3E}">
        <p14:creationId xmlns:p14="http://schemas.microsoft.com/office/powerpoint/2010/main" val="731110505"/>
      </p:ext>
    </p:extLst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34" name="Picture 3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410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BA0B0CB-D082-49D2-92A0-2B04F6C08DCA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53206" y="4267200"/>
            <a:ext cx="563031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Since the Phage Φ-X174 was sequenced in 1977, the DNA sequences of thousands of organisms have been decoded and stored in databases.</a:t>
            </a:r>
          </a:p>
          <a:p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522" y="3581401"/>
            <a:ext cx="2803278" cy="32766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143000" y="763350"/>
            <a:ext cx="66741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Biological Databases </a:t>
            </a: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264124" y="1522881"/>
            <a:ext cx="8791888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chapter introduces some basic concepts related to</a:t>
            </a:r>
          </a:p>
          <a:p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databases, in particular, the types and architectures of biological databases.</a:t>
            </a:r>
          </a:p>
          <a:p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Emphasis is on retrieving data from the main biological databases such as GenBank.</a:t>
            </a:r>
          </a:p>
        </p:txBody>
      </p:sp>
    </p:spTree>
  </p:cSld>
  <p:clrMapOvr>
    <a:masterClrMapping/>
  </p:clrMapOvr>
  <p:transition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3" name="Picture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285050" y="762000"/>
            <a:ext cx="8706549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a Databases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database 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computerized archive used to store and organize data in such a way that information can be retrieved easily via a variety of search criteria.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Databases are composed of computer hardware and software for data management.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3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is raw, unorganized facts need to be processed.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Each students test score is one piece of data. </a:t>
            </a:r>
          </a:p>
          <a:p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3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data is processed, organized structured or presented in a given context so as to make it useful it is called information. </a:t>
            </a:r>
          </a:p>
        </p:txBody>
      </p:sp>
    </p:spTree>
    <p:extLst>
      <p:ext uri="{BB962C8B-B14F-4D97-AF65-F5344CB8AC3E}">
        <p14:creationId xmlns:p14="http://schemas.microsoft.com/office/powerpoint/2010/main" val="3546465737"/>
      </p:ext>
    </p:extLst>
  </p:cSld>
  <p:clrMapOvr>
    <a:masterClrMapping/>
  </p:clrMapOvr>
  <p:transition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512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8064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6AC4B1F-0108-40B0-B2A3-F8CB3589EA25}" type="slidenum">
              <a:rPr lang="en-US"/>
              <a:pPr/>
              <a:t>5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53206" y="685800"/>
            <a:ext cx="8738394" cy="4539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Biological Databases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endParaRPr lang="en-US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Biological databases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libraries of life sciences information, collected from scientific experiments, published literature, high-throughput experiment technology, and computational analysis.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US" sz="23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It consists of basic units called records or entries.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endParaRPr lang="en-US" sz="23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Biological databases can be;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accessed, added, retrieved, manipulated and modified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Store, manage, connect and distribute data </a:t>
            </a:r>
          </a:p>
          <a:p>
            <a:pPr algn="just"/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</p:txBody>
      </p:sp>
    </p:spTree>
  </p:cSld>
  <p:clrMapOvr>
    <a:masterClrMapping/>
  </p:clrMapOvr>
  <p:transition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6413" y="14430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3" name="Picture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430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253206" y="685800"/>
            <a:ext cx="7899847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Biological Databases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basis of source: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3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Primary databases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3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Secondary databases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2976007"/>
            <a:ext cx="5426634" cy="3646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554696"/>
      </p:ext>
    </p:extLst>
  </p:cSld>
  <p:clrMapOvr>
    <a:masterClrMapping/>
  </p:clrMapOvr>
  <p:transition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06413" y="14430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14" name="Picture 1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430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253206" y="596473"/>
            <a:ext cx="8890794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Primary Databases </a:t>
            </a:r>
          </a:p>
          <a:p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contains biomolecular data in its original form, i.e., original data in the form of </a:t>
            </a:r>
            <a:r>
              <a:rPr 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primary sequence data 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structural data 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submitted by the scientific community.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data are essentially archival in nature.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Once a database accession no. is given to an kind of data in primary database then that data can’t be changed further.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Examples: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GenBank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EMBL, DDBJ for </a:t>
            </a:r>
            <a:r>
              <a:rPr 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DNA/RNA sequences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SWISS – PROT, PFAM and PIR for </a:t>
            </a:r>
            <a:r>
              <a:rPr 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protein sequences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0326" y="4419600"/>
            <a:ext cx="5696554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613137"/>
      </p:ext>
    </p:extLst>
  </p:cSld>
  <p:clrMapOvr>
    <a:masterClrMapping/>
  </p:clrMapOvr>
  <p:transition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7789" y="609600"/>
            <a:ext cx="8686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Nucleotide (DNA/RNA) sequences databases</a:t>
            </a:r>
          </a:p>
          <a:p>
            <a:pPr algn="ctr"/>
            <a:endParaRPr lang="en-US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Composed of a group of nucleotide sequence entries.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repositories that accept nucleic acid sequence data and make it freely available to the public. </a:t>
            </a:r>
          </a:p>
          <a:p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GenBank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EMBL, DDBJ are principal nucleotide databases.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the three are members of the International Nucleotide Sequence Database Consortium (INSDC) and interchange data.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6413" y="14430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430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713338699"/>
      </p:ext>
    </p:extLst>
  </p:cSld>
  <p:clrMapOvr>
    <a:masterClrMapping/>
  </p:clrMapOvr>
  <p:transition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599566"/>
            <a:ext cx="7467600" cy="317178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53206" y="691100"/>
            <a:ext cx="86106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3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GenBank</a:t>
            </a:r>
            <a:r>
              <a:rPr lang="en-US" sz="23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 database from NCBI, situated at the campus of US National Institute of Health, USA.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includes sequences from publically available resources.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GenBank is the genetic sequence database, an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annoted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collection of all publically available DNA sequences.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 can be retrieved using the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Entrez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retrieval system.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www.ncbi.nlm.nih.gov/Genbank/</a:t>
            </a:r>
            <a:r>
              <a:rPr 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6413" y="14430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5" name="Picture 4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4430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632552382"/>
      </p:ext>
    </p:extLst>
  </p:cSld>
  <p:clrMapOvr>
    <a:masterClrMapping/>
  </p:clrMapOvr>
  <p:transition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253206" y="685800"/>
            <a:ext cx="8874872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3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EMBL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European Molecular Biological Laboratory.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an Nucleic acid database that comes under EBI (European Bioinformatics Institute).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was Established in collaboration with DDBJ and GenBank.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3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www.ebi.ac.uk/embl/</a:t>
            </a:r>
            <a:r>
              <a:rPr 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903" y="3124200"/>
            <a:ext cx="7375478" cy="3581400"/>
          </a:xfrm>
          <a:prstGeom prst="rect">
            <a:avLst/>
          </a:prstGeom>
        </p:spPr>
      </p:pic>
    </p:spTree>
  </p:cSld>
  <p:clrMapOvr>
    <a:masterClrMapping/>
  </p:clrMapOvr>
  <p:transition>
    <p:wedg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F91C600-F9EA-4130-8FA4-3C4D6B6CBE5D}" type="slidenum">
              <a:rPr lang="en-US"/>
              <a:pPr/>
              <a:t>11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9" name="Picture 8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154154" y="734675"/>
            <a:ext cx="8913646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3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DDBJ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DNA Data Bank of Japan is a biological database that collects DNA Sequences.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located at the National Institute of Genetics in the Shizuoka Prefecture of Japan.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also a member of the International Nucleotide Sequence Database Collaboration or INSDC.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3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www.ddbj.nig.ac.jp</a:t>
            </a:r>
            <a:r>
              <a:rPr 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877" y="3733800"/>
            <a:ext cx="7696200" cy="3124199"/>
          </a:xfrm>
          <a:prstGeom prst="rect">
            <a:avLst/>
          </a:prstGeom>
        </p:spPr>
      </p:pic>
    </p:spTree>
  </p:cSld>
  <p:clrMapOvr>
    <a:masterClrMapping/>
  </p:clrMapOvr>
  <p:transition>
    <p:wedg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81000" y="685800"/>
            <a:ext cx="85344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rotein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sequences databases</a:t>
            </a:r>
          </a:p>
          <a:p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array of amino acid sequence entries arranged according to the identification number.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Well known protein sequence databases available are </a:t>
            </a:r>
          </a:p>
          <a:p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◦ Swiss-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Prot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◦ PIR </a:t>
            </a:r>
          </a:p>
          <a:p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PFAM</a:t>
            </a:r>
          </a:p>
          <a:p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TREMBL</a:t>
            </a:r>
          </a:p>
          <a:p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◦ UNIPROT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6413" y="42862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7" name="Picture 6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2188751408"/>
      </p:ext>
    </p:extLst>
  </p:cSld>
  <p:clrMapOvr>
    <a:masterClrMapping/>
  </p:clrMapOvr>
  <p:transition>
    <p:wedg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6413" y="0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5" name="Picture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4613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238180" y="649655"/>
            <a:ext cx="8829619" cy="40472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3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SWISS - PROT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SWISS – PROT is a curated protein sequence database which strives to provide a high level of annotation (such as description of the function of proteins, its domains structure, post translational modifications, variants, etc.). It provide all known relevant information about a particular protein.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SWISS – PROT was created in 1986 by Amos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Bairoch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Swiss Institute of Bioinformatics and European Bioinformatics Institute(EBI).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3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www.ebi.ac.uk/swissprot/access.html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13" y="4312196"/>
            <a:ext cx="8096250" cy="2469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86139"/>
      </p:ext>
    </p:extLst>
  </p:cSld>
  <p:clrMapOvr>
    <a:masterClrMapping/>
  </p:clrMapOvr>
  <p:transition>
    <p:wedg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6413" y="87313"/>
            <a:ext cx="8637587" cy="33813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4613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557" y="4419600"/>
            <a:ext cx="7705725" cy="228258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09242" y="710521"/>
            <a:ext cx="868235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3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PIR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Protein Information Resources (PIR) is an integrated public resource of protein informatics that supports genomic and proteomic research and scientific discovery.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PIR maintains the Protein Sequence Database (PSD), an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annoted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protein database containing over 283000 sequences covering the entire taxonomic range.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assists researchers in the identification and interpretation of protein sequence information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3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http://pir.georgetown.edu/pirwww/pirhome3.shtml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edg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3915" y="685800"/>
            <a:ext cx="8915400" cy="3770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Protein structure database </a:t>
            </a:r>
          </a:p>
          <a:p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Many proteins which exhibit a common evolutionary origin, show structural similarities.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Dissimilar proteins exhibit changes in primary, secondary, tertiary and quaternary structures.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Similar or dissimilar protein structure can be predicted with structure database.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databases store a collection of three dimensional structures of proteins.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6413" y="87313"/>
            <a:ext cx="8637587" cy="33813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4613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567405058"/>
      </p:ext>
    </p:extLst>
  </p:cSld>
  <p:clrMapOvr>
    <a:masterClrMapping/>
  </p:clrMapOvr>
  <p:transition>
    <p:wedg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9" name="Picture 8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10246" name="Slide Number Placeholder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A7AF7F6-A915-4859-A2FB-6C428374B8B4}" type="slidenum">
              <a:rPr lang="en-US"/>
              <a:pPr/>
              <a:t>16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44887" y="762000"/>
            <a:ext cx="8846714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The protein structural database including:</a:t>
            </a:r>
          </a:p>
          <a:p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PDB ( protein data bank): comprises of : </a:t>
            </a:r>
          </a:p>
          <a:p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i. PDBj ( PDB of Japan ) </a:t>
            </a:r>
          </a:p>
          <a:p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ii. PDBe ( PDB of Europe)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SCOPE: Structural classification of protein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CATH : Class Architecture Topology Homology </a:t>
            </a:r>
          </a:p>
          <a:p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all contains information generated from </a:t>
            </a:r>
          </a:p>
          <a:p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i. X- Crystallography and </a:t>
            </a:r>
          </a:p>
          <a:p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ii. NMR- spectroscopy Experiments.</a:t>
            </a:r>
          </a:p>
        </p:txBody>
      </p:sp>
    </p:spTree>
    <p:extLst>
      <p:ext uri="{BB962C8B-B14F-4D97-AF65-F5344CB8AC3E}">
        <p14:creationId xmlns:p14="http://schemas.microsoft.com/office/powerpoint/2010/main" val="3878184981"/>
      </p:ext>
    </p:extLst>
  </p:cSld>
  <p:clrMapOvr>
    <a:masterClrMapping/>
  </p:clrMapOvr>
  <p:transition>
    <p:wedg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6413" y="42862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3" name="Picture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231740" y="685800"/>
            <a:ext cx="8875770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PDB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Understanding the shape of a molecule helps to understand how it works.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PDB is the main primary database used for the prediction and repository of 3D Structures of proteins.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data obtained from X-ray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chrystallography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NMR-spectroscopy, are submitted to the PDB.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Then, these structures are annotated as per the depositors specifications.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http://www.pdb.org/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725" y="3548122"/>
            <a:ext cx="7543799" cy="26240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486" y="6140682"/>
            <a:ext cx="7514038" cy="57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142647"/>
      </p:ext>
    </p:extLst>
  </p:cSld>
  <p:clrMapOvr>
    <a:masterClrMapping/>
  </p:clrMapOvr>
  <p:transition>
    <p:wedg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9" name="Picture 8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10246" name="Slide Number Placeholder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A7AF7F6-A915-4859-A2FB-6C428374B8B4}" type="slidenum">
              <a:rPr lang="en-US"/>
              <a:pPr/>
              <a:t>18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53206" y="669461"/>
            <a:ext cx="8763000" cy="346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Secondary Database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contains data derived from results of analyzed primary data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ie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results of analysis of primary databases (information that has been processed and derived from in primary database)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data in secondary database is either manually created or generated automatically.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contains some valuable information such as about mutations or evolutionary relationship.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2974" y="4142680"/>
            <a:ext cx="4843463" cy="2578796"/>
          </a:xfrm>
          <a:prstGeom prst="rect">
            <a:avLst/>
          </a:prstGeom>
        </p:spPr>
      </p:pic>
    </p:spTree>
  </p:cSld>
  <p:clrMapOvr>
    <a:masterClrMapping/>
  </p:clrMapOvr>
  <p:transition>
    <p:wedg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06413" y="42862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9" name="Picture 8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10246" name="Slide Number Placeholder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A7AF7F6-A915-4859-A2FB-6C428374B8B4}" type="slidenum">
              <a:rPr lang="en-US"/>
              <a:pPr/>
              <a:t>19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28600" y="914400"/>
            <a:ext cx="8839200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3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PROSITE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PROSITE is a protein database.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consist of entries describing the protein families, domains and functional sites as well as amino acid patterns and profiles in them.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are manually curated by a team of the Swiss Institute of Bioinformatics and tightly integrated into Swiss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prot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protein annotation.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03" y="3610538"/>
            <a:ext cx="8128794" cy="3209931"/>
          </a:xfrm>
          <a:prstGeom prst="rect">
            <a:avLst/>
          </a:prstGeom>
        </p:spPr>
      </p:pic>
    </p:spTree>
  </p:cSld>
  <p:clrMapOvr>
    <a:masterClrMapping/>
  </p:clrMapOvr>
  <p:transition>
    <p:wedg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9294" y="1368328"/>
            <a:ext cx="1563248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Applications</a:t>
            </a:r>
            <a:endParaRPr lang="en-US" sz="2100" dirty="0"/>
          </a:p>
        </p:txBody>
      </p:sp>
      <p:sp>
        <p:nvSpPr>
          <p:cNvPr id="8" name="TextBox 7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9" name="Picture 8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273678" y="906663"/>
            <a:ext cx="879412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3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pfam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Pfam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database of protein families that includes their annotations and multiple alignments generated using hidden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markov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models.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general purpose of the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pfam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database is to provide a complete and accurate classification of protein families and domains.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3276600"/>
            <a:ext cx="7162800" cy="342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773441"/>
      </p:ext>
    </p:extLst>
  </p:cSld>
  <p:clrMapOvr>
    <a:masterClrMapping/>
  </p:clrMapOvr>
  <p:transition>
    <p:wedg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506413" y="42862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sp>
        <p:nvSpPr>
          <p:cNvPr id="2" name="Rectangle 1"/>
          <p:cNvSpPr/>
          <p:nvPr/>
        </p:nvSpPr>
        <p:spPr>
          <a:xfrm>
            <a:off x="253206" y="685800"/>
            <a:ext cx="873839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 Specialized Databases </a:t>
            </a:r>
          </a:p>
          <a:p>
            <a:pPr algn="ctr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HGMD : Human gene mutation database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OMIM: Online mutation inheritance in man (Disease database)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TRANSFAE: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Trancription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Factors database (Eukaryotic TF database)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RFAM: RNA family Database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</p:cSld>
  <p:clrMapOvr>
    <a:masterClrMapping/>
  </p:clrMapOvr>
  <p:transition>
    <p:wedg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6413" y="42862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3" name="Picture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253206" y="609600"/>
            <a:ext cx="8686800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major application of these database is that they can be sharable world wide.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contains information about genome and protein of every species.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primary database provide natural form of data so work as initial or beginning point in any research.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also contains information of mutations and evolutionary relationships. </a:t>
            </a:r>
          </a:p>
        </p:txBody>
      </p:sp>
    </p:spTree>
    <p:extLst>
      <p:ext uri="{BB962C8B-B14F-4D97-AF65-F5344CB8AC3E}">
        <p14:creationId xmlns:p14="http://schemas.microsoft.com/office/powerpoint/2010/main" val="3964036635"/>
      </p:ext>
    </p:extLst>
  </p:cSld>
  <p:clrMapOvr>
    <a:masterClrMapping/>
  </p:clrMapOvr>
  <p:transition>
    <p:wedg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5910</TotalTime>
  <Words>1316</Words>
  <Application>Microsoft Office PowerPoint</Application>
  <PresentationFormat>On-screen Show (4:3)</PresentationFormat>
  <Paragraphs>177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</dc:creator>
  <cp:lastModifiedBy>tijani isa</cp:lastModifiedBy>
  <cp:revision>155</cp:revision>
  <dcterms:created xsi:type="dcterms:W3CDTF">2018-03-06T13:16:59Z</dcterms:created>
  <dcterms:modified xsi:type="dcterms:W3CDTF">2022-01-23T08:17:10Z</dcterms:modified>
</cp:coreProperties>
</file>