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3" r:id="rId2"/>
    <p:sldId id="292" r:id="rId3"/>
    <p:sldId id="264" r:id="rId4"/>
    <p:sldId id="265" r:id="rId5"/>
    <p:sldId id="289" r:id="rId6"/>
    <p:sldId id="300" r:id="rId7"/>
    <p:sldId id="301" r:id="rId8"/>
    <p:sldId id="284" r:id="rId9"/>
    <p:sldId id="266" r:id="rId10"/>
    <p:sldId id="291" r:id="rId11"/>
    <p:sldId id="285" r:id="rId12"/>
    <p:sldId id="296" r:id="rId13"/>
    <p:sldId id="298" r:id="rId14"/>
    <p:sldId id="269" r:id="rId15"/>
    <p:sldId id="294" r:id="rId16"/>
    <p:sldId id="270" r:id="rId17"/>
    <p:sldId id="299" r:id="rId18"/>
    <p:sldId id="271" r:id="rId19"/>
    <p:sldId id="272" r:id="rId20"/>
    <p:sldId id="30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050D85E-A984-4695-9D5A-FB384C02A83A}"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0D85E-A984-4695-9D5A-FB384C02A83A}"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50D85E-A984-4695-9D5A-FB384C02A83A}"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50D85E-A984-4695-9D5A-FB384C02A83A}"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50D85E-A984-4695-9D5A-FB384C02A83A}" type="datetimeFigureOut">
              <a:rPr lang="en-US" smtClean="0"/>
              <a:pPr/>
              <a:t>1/19/2022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50D85E-A984-4695-9D5A-FB384C02A83A}" type="datetimeFigureOut">
              <a:rPr lang="en-US" smtClean="0"/>
              <a:pPr/>
              <a:t>1/19/2022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50D85E-A984-4695-9D5A-FB384C02A83A}" type="datetimeFigureOut">
              <a:rPr lang="en-US" smtClean="0"/>
              <a:pPr/>
              <a:t>1/19/2022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50D85E-A984-4695-9D5A-FB384C02A83A}"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50D85E-A984-4695-9D5A-FB384C02A83A}"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0D85E-A984-4695-9D5A-FB384C02A83A}"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0D85E-A984-4695-9D5A-FB384C02A83A}"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AB9DB-D2BF-4892-A23F-948CA2BF1506}" type="slidenum">
              <a:rPr lang="en-US" smtClean="0"/>
              <a:pPr/>
              <a:t>‹#›</a:t>
            </a:fld>
            <a:endParaRPr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0D85E-A984-4695-9D5A-FB384C02A83A}" type="datetimeFigureOut">
              <a:rPr lang="en-US" smtClean="0"/>
              <a:pPr/>
              <a:t>1/19/2022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5AB9DB-D2BF-4892-A23F-948CA2BF15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wmf" /><Relationship Id="rId1" Type="http://schemas.openxmlformats.org/officeDocument/2006/relationships/slideLayout" Target="../slideLayouts/slideLayout7.xml"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1.wmf" /><Relationship Id="rId2" Type="http://schemas.openxmlformats.org/officeDocument/2006/relationships/image" Target="../media/image6.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Layout" Target="../slideLayouts/slideLayout7.xml" /><Relationship Id="rId5" Type="http://schemas.openxmlformats.org/officeDocument/2006/relationships/image" Target="../media/image1.wmf" /><Relationship Id="rId4" Type="http://schemas.openxmlformats.org/officeDocument/2006/relationships/image" Target="../media/image9.jpg" /></Relationships>
</file>

<file path=ppt/slides/_rels/slide8.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2" Type="http://schemas.openxmlformats.org/officeDocument/2006/relationships/image" Target="../media/image1.wmf"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0" y="114300"/>
            <a:ext cx="1524000" cy="1447800"/>
          </a:xfrm>
          <a:prstGeom prst="rect">
            <a:avLst/>
          </a:prstGeom>
          <a:noFill/>
          <a:ln>
            <a:solidFill>
              <a:schemeClr val="accent3"/>
            </a:solidFill>
          </a:ln>
        </p:spPr>
      </p:pic>
      <p:sp>
        <p:nvSpPr>
          <p:cNvPr id="11" name="TextBox 10"/>
          <p:cNvSpPr txBox="1"/>
          <p:nvPr/>
        </p:nvSpPr>
        <p:spPr>
          <a:xfrm>
            <a:off x="1524000" y="114300"/>
            <a:ext cx="7620000" cy="1446550"/>
          </a:xfrm>
          <a:prstGeom prst="rect">
            <a:avLst/>
          </a:prstGeom>
          <a:solidFill>
            <a:schemeClr val="tx2">
              <a:lumMod val="60000"/>
              <a:lumOff val="40000"/>
            </a:schemeClr>
          </a:solidFill>
        </p:spPr>
        <p:txBody>
          <a:bodyPr wrap="square">
            <a:spAutoFit/>
          </a:bodyPr>
          <a:lstStyle/>
          <a:p>
            <a:pPr eaLnBrk="1" fontAlgn="auto" hangingPunct="1">
              <a:spcBef>
                <a:spcPts val="0"/>
              </a:spcBef>
              <a:spcAft>
                <a:spcPts val="0"/>
              </a:spcAft>
              <a:defRPr/>
            </a:pPr>
            <a:endParaRPr lang="en-US" b="1" dirty="0">
              <a:latin typeface="Blackoak Std" pitchFamily="82" charset="0"/>
              <a:cs typeface="+mn-cs"/>
            </a:endParaRPr>
          </a:p>
          <a:p>
            <a:pPr eaLnBrk="1" fontAlgn="auto" hangingPunct="1">
              <a:spcBef>
                <a:spcPts val="0"/>
              </a:spcBef>
              <a:spcAft>
                <a:spcPts val="0"/>
              </a:spcAft>
              <a:defRPr/>
            </a:pPr>
            <a:endParaRPr lang="en-US" b="1" dirty="0">
              <a:latin typeface="Blackoak Std" pitchFamily="82" charset="0"/>
              <a:cs typeface="+mn-cs"/>
            </a:endParaRPr>
          </a:p>
          <a:p>
            <a:pPr eaLnBrk="1" fontAlgn="auto" hangingPunct="1">
              <a:spcBef>
                <a:spcPts val="0"/>
              </a:spcBef>
              <a:spcAft>
                <a:spcPts val="0"/>
              </a:spcAft>
              <a:defRPr/>
            </a:pPr>
            <a:endParaRPr lang="en-US" b="1" dirty="0">
              <a:latin typeface="Blackoak Std" pitchFamily="82" charset="0"/>
              <a:cs typeface="+mn-cs"/>
            </a:endParaRPr>
          </a:p>
          <a:p>
            <a:pPr eaLnBrk="1" fontAlgn="auto" hangingPunct="1">
              <a:spcBef>
                <a:spcPts val="0"/>
              </a:spcBef>
              <a:spcAft>
                <a:spcPts val="0"/>
              </a:spcAft>
              <a:defRPr/>
            </a:pPr>
            <a:endParaRPr lang="en-US" b="1" dirty="0">
              <a:latin typeface="Blackoak Std" pitchFamily="82" charset="0"/>
              <a:cs typeface="+mn-cs"/>
            </a:endParaRPr>
          </a:p>
          <a:p>
            <a:pPr eaLnBrk="1" fontAlgn="auto" hangingPunct="1">
              <a:spcBef>
                <a:spcPts val="0"/>
              </a:spcBef>
              <a:spcAft>
                <a:spcPts val="0"/>
              </a:spcAft>
              <a:defRPr/>
            </a:pPr>
            <a:r>
              <a:rPr lang="en-US" sz="1600" b="1" dirty="0">
                <a:solidFill>
                  <a:srgbClr val="FF0000"/>
                </a:solidFill>
                <a:latin typeface="Brush Script Std" pitchFamily="66" charset="0"/>
                <a:cs typeface="+mn-cs"/>
              </a:rPr>
              <a:t>                                                ……..CENTRE OF EXCELLENCE</a:t>
            </a:r>
          </a:p>
        </p:txBody>
      </p:sp>
      <p:sp>
        <p:nvSpPr>
          <p:cNvPr id="3076" name="TextBox 13"/>
          <p:cNvSpPr txBox="1">
            <a:spLocks noChangeArrowheads="1"/>
          </p:cNvSpPr>
          <p:nvPr/>
        </p:nvSpPr>
        <p:spPr bwMode="auto">
          <a:xfrm>
            <a:off x="1905000" y="230188"/>
            <a:ext cx="7162800" cy="892552"/>
          </a:xfrm>
          <a:prstGeom prst="rect">
            <a:avLst/>
          </a:prstGeom>
          <a:noFill/>
          <a:ln w="9525">
            <a:noFill/>
            <a:miter lim="800000"/>
            <a:headEnd/>
            <a:tailEnd/>
          </a:ln>
        </p:spPr>
        <p:txBody>
          <a:bodyPr>
            <a:spAutoFit/>
          </a:bodyPr>
          <a:lstStyle/>
          <a:p>
            <a:pPr eaLnBrk="1" hangingPunct="1"/>
            <a:endParaRPr lang="en-US" sz="1400" dirty="0">
              <a:latin typeface="Blackoak Std"/>
            </a:endParaRPr>
          </a:p>
          <a:p>
            <a:pPr eaLnBrk="1" hangingPunct="1"/>
            <a:r>
              <a:rPr lang="en-US" sz="2000" b="1" dirty="0">
                <a:latin typeface="Blackoak Std"/>
              </a:rPr>
              <a:t>UNIVERSITY OF MAIDUGURI</a:t>
            </a:r>
          </a:p>
          <a:p>
            <a:pPr eaLnBrk="1" hangingPunct="1"/>
            <a:endParaRPr lang="en-US" dirty="0">
              <a:latin typeface="Calibri" pitchFamily="34" charset="0"/>
            </a:endParaRPr>
          </a:p>
        </p:txBody>
      </p:sp>
      <p:cxnSp>
        <p:nvCxnSpPr>
          <p:cNvPr id="16" name="Straight Connector 15"/>
          <p:cNvCxnSpPr/>
          <p:nvPr/>
        </p:nvCxnSpPr>
        <p:spPr>
          <a:xfrm>
            <a:off x="2057400" y="838200"/>
            <a:ext cx="65532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78" name="TextBox 20"/>
          <p:cNvSpPr txBox="1">
            <a:spLocks noChangeArrowheads="1"/>
          </p:cNvSpPr>
          <p:nvPr/>
        </p:nvSpPr>
        <p:spPr bwMode="auto">
          <a:xfrm>
            <a:off x="0" y="6477000"/>
            <a:ext cx="9144000" cy="338554"/>
          </a:xfrm>
          <a:prstGeom prst="rect">
            <a:avLst/>
          </a:prstGeom>
          <a:solidFill>
            <a:schemeClr val="accent1"/>
          </a:solidFill>
          <a:ln w="9525">
            <a:noFill/>
            <a:miter lim="800000"/>
            <a:headEnd/>
            <a:tailEnd/>
          </a:ln>
        </p:spPr>
        <p:txBody>
          <a:bodyPr wrap="square">
            <a:spAutoFit/>
          </a:bodyPr>
          <a:lstStyle/>
          <a:p>
            <a:pPr algn="ctr" eaLnBrk="1" hangingPunct="1"/>
            <a:r>
              <a:rPr lang="en-US" sz="1600" b="1" dirty="0">
                <a:solidFill>
                  <a:srgbClr val="FF0000"/>
                </a:solidFill>
                <a:latin typeface="Brush Script Std"/>
              </a:rPr>
              <a:t>CENTRE OF EXCELLENCE</a:t>
            </a:r>
          </a:p>
        </p:txBody>
      </p:sp>
      <p:sp>
        <p:nvSpPr>
          <p:cNvPr id="2055" name="Rectangle 23"/>
          <p:cNvSpPr>
            <a:spLocks noChangeArrowheads="1"/>
          </p:cNvSpPr>
          <p:nvPr/>
        </p:nvSpPr>
        <p:spPr bwMode="auto">
          <a:xfrm>
            <a:off x="-76200" y="156210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sz="2000" dirty="0">
                <a:latin typeface="Times New Roman" pitchFamily="18" charset="0"/>
                <a:cs typeface="Times New Roman" pitchFamily="18" charset="0"/>
              </a:rPr>
              <a:t>     </a:t>
            </a:r>
            <a:endParaRPr lang="en-US" dirty="0">
              <a:latin typeface="Calibri" pitchFamily="34" charset="0"/>
            </a:endParaRPr>
          </a:p>
        </p:txBody>
      </p:sp>
      <p:sp>
        <p:nvSpPr>
          <p:cNvPr id="3080" name="Slide Number Placeholder 7"/>
          <p:cNvSpPr>
            <a:spLocks noGrp="1"/>
          </p:cNvSpPr>
          <p:nvPr>
            <p:ph type="sldNum" sz="quarter" idx="12"/>
          </p:nvPr>
        </p:nvSpPr>
        <p:spPr bwMode="auto">
          <a:noFill/>
          <a:ln>
            <a:miter lim="800000"/>
            <a:headEnd/>
            <a:tailEnd/>
          </a:ln>
        </p:spPr>
        <p:txBody>
          <a:bodyPr/>
          <a:lstStyle/>
          <a:p>
            <a:fld id="{50507363-CA95-4C1B-A39F-490F2B444AED}" type="slidenum">
              <a:rPr lang="en-US"/>
              <a:pPr/>
              <a:t>1</a:t>
            </a:fld>
            <a:endParaRPr lang="en-US"/>
          </a:p>
        </p:txBody>
      </p:sp>
      <p:pic>
        <p:nvPicPr>
          <p:cNvPr id="9" name="Picture 2"/>
          <p:cNvPicPr>
            <a:picLocks noChangeAspect="1" noChangeArrowheads="1"/>
          </p:cNvPicPr>
          <p:nvPr/>
        </p:nvPicPr>
        <p:blipFill>
          <a:blip r:embed="rId3"/>
          <a:srcRect/>
          <a:stretch>
            <a:fillRect/>
          </a:stretch>
        </p:blipFill>
        <p:spPr bwMode="auto">
          <a:xfrm>
            <a:off x="3276600" y="1560850"/>
            <a:ext cx="5867400" cy="4916150"/>
          </a:xfrm>
          <a:prstGeom prst="rect">
            <a:avLst/>
          </a:prstGeom>
          <a:noFill/>
          <a:ln w="9525">
            <a:noFill/>
            <a:miter lim="800000"/>
            <a:headEnd/>
            <a:tailEnd/>
          </a:ln>
          <a:effectLst/>
        </p:spPr>
      </p:pic>
      <p:sp>
        <p:nvSpPr>
          <p:cNvPr id="10" name="Rectangle 9"/>
          <p:cNvSpPr/>
          <p:nvPr/>
        </p:nvSpPr>
        <p:spPr>
          <a:xfrm>
            <a:off x="-13648" y="3007400"/>
            <a:ext cx="3390900" cy="1015663"/>
          </a:xfrm>
          <a:prstGeom prst="rect">
            <a:avLst/>
          </a:prstGeom>
        </p:spPr>
        <p:txBody>
          <a:bodyPr wrap="square">
            <a:spAutoFit/>
          </a:bodyPr>
          <a:lstStyle/>
          <a:p>
            <a:pPr algn="ctr"/>
            <a:r>
              <a:rPr lang="en-US" sz="3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MCB 204</a:t>
            </a:r>
          </a:p>
          <a:p>
            <a:pPr algn="ctr"/>
            <a:r>
              <a:rPr lang="en-US" sz="3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BIOINFORMATICS</a:t>
            </a:r>
            <a:endParaRPr lang="en-US" sz="3000" u="sng" dirty="0"/>
          </a:p>
        </p:txBody>
      </p:sp>
      <p:pic>
        <p:nvPicPr>
          <p:cNvPr id="12" name="Picture 11"/>
          <p:cNvPicPr>
            <a:picLocks noChangeAspect="1"/>
          </p:cNvPicPr>
          <p:nvPr/>
        </p:nvPicPr>
        <p:blipFill>
          <a:blip r:embed="rId4"/>
          <a:stretch>
            <a:fillRect/>
          </a:stretch>
        </p:blipFill>
        <p:spPr>
          <a:xfrm>
            <a:off x="6770996" y="5460831"/>
            <a:ext cx="1943100" cy="292894"/>
          </a:xfrm>
          <a:prstGeom prst="rect">
            <a:avLst/>
          </a:prstGeom>
        </p:spPr>
      </p:pic>
      <p:sp>
        <p:nvSpPr>
          <p:cNvPr id="13" name="Rectangle 12"/>
          <p:cNvSpPr/>
          <p:nvPr/>
        </p:nvSpPr>
        <p:spPr>
          <a:xfrm>
            <a:off x="5251644" y="5515198"/>
            <a:ext cx="954107" cy="400110"/>
          </a:xfrm>
          <a:prstGeom prst="rect">
            <a:avLst/>
          </a:prstGeom>
        </p:spPr>
        <p:txBody>
          <a:bodyPr wrap="none">
            <a:spAutoFit/>
          </a:bodyPr>
          <a:lstStyle/>
          <a:p>
            <a:r>
              <a:rPr lang="en-US" sz="2000" b="1" dirty="0">
                <a:solidFill>
                  <a:srgbClr val="FF0000"/>
                </a:solidFill>
                <a:latin typeface="Times New Roman" panose="02020603050405020304" pitchFamily="18" charset="0"/>
                <a:cs typeface="Times New Roman" panose="02020603050405020304" pitchFamily="18" charset="0"/>
              </a:rPr>
              <a:t>??????</a:t>
            </a:r>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206" y="914400"/>
            <a:ext cx="6147594" cy="2677656"/>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Contents:</a:t>
            </a:r>
          </a:p>
          <a:p>
            <a:r>
              <a:rPr lang="en-US" sz="2400" dirty="0">
                <a:latin typeface="Times New Roman" panose="02020603050405020304" pitchFamily="18" charset="0"/>
                <a:cs typeface="Times New Roman" panose="02020603050405020304" pitchFamily="18" charset="0"/>
              </a:rPr>
              <a:t>What is Bioinformatics ■</a:t>
            </a:r>
          </a:p>
          <a:p>
            <a:r>
              <a:rPr lang="en-US" sz="2400" dirty="0">
                <a:latin typeface="Times New Roman" panose="02020603050405020304" pitchFamily="18" charset="0"/>
                <a:cs typeface="Times New Roman" panose="02020603050405020304" pitchFamily="18" charset="0"/>
              </a:rPr>
              <a:t>History of Bioinformatics■ </a:t>
            </a:r>
          </a:p>
          <a:p>
            <a:r>
              <a:rPr lang="en-US" sz="2400" dirty="0">
                <a:latin typeface="Times New Roman" panose="02020603050405020304" pitchFamily="18" charset="0"/>
                <a:cs typeface="Times New Roman" panose="02020603050405020304" pitchFamily="18" charset="0"/>
              </a:rPr>
              <a:t>Relation to other Fields■</a:t>
            </a:r>
          </a:p>
          <a:p>
            <a:r>
              <a:rPr lang="en-US" sz="2400" dirty="0">
                <a:latin typeface="Times New Roman" panose="02020603050405020304" pitchFamily="18" charset="0"/>
                <a:cs typeface="Times New Roman" panose="02020603050405020304" pitchFamily="18" charset="0"/>
              </a:rPr>
              <a:t>Goal ■ </a:t>
            </a:r>
          </a:p>
          <a:p>
            <a:r>
              <a:rPr lang="en-US" sz="2400" dirty="0">
                <a:latin typeface="Times New Roman" panose="02020603050405020304" pitchFamily="18" charset="0"/>
                <a:cs typeface="Times New Roman" panose="02020603050405020304" pitchFamily="18" charset="0"/>
              </a:rPr>
              <a:t>Scope ■ </a:t>
            </a:r>
          </a:p>
          <a:p>
            <a:r>
              <a:rPr lang="en-US" sz="2400" dirty="0">
                <a:latin typeface="Times New Roman" panose="02020603050405020304" pitchFamily="18" charset="0"/>
                <a:cs typeface="Times New Roman" panose="02020603050405020304" pitchFamily="18" charset="0"/>
              </a:rPr>
              <a:t>Applications ■  </a:t>
            </a:r>
          </a:p>
        </p:txBody>
      </p:sp>
      <p:sp>
        <p:nvSpPr>
          <p:cNvPr id="3" name="TextBox 2"/>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4" name="Picture 3"/>
          <p:cNvPicPr/>
          <p:nvPr/>
        </p:nvPicPr>
        <p:blipFill>
          <a:blip r:embed="rId2"/>
          <a:srcRect/>
          <a:stretch>
            <a:fillRect/>
          </a:stretch>
        </p:blipFill>
        <p:spPr bwMode="auto">
          <a:xfrm>
            <a:off x="0" y="65088"/>
            <a:ext cx="506413" cy="381000"/>
          </a:xfrm>
          <a:prstGeom prst="rect">
            <a:avLst/>
          </a:prstGeom>
          <a:noFill/>
          <a:ln>
            <a:solidFill>
              <a:schemeClr val="accent3"/>
            </a:solidFill>
          </a:ln>
        </p:spPr>
      </p:pic>
    </p:spTree>
    <p:extLst>
      <p:ext uri="{BB962C8B-B14F-4D97-AF65-F5344CB8AC3E}">
        <p14:creationId xmlns:p14="http://schemas.microsoft.com/office/powerpoint/2010/main" val="731110505"/>
      </p:ext>
    </p:extLst>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34" name="Picture 33"/>
          <p:cNvPicPr/>
          <p:nvPr/>
        </p:nvPicPr>
        <p:blipFill>
          <a:blip r:embed="rId2"/>
          <a:srcRect/>
          <a:stretch>
            <a:fillRect/>
          </a:stretch>
        </p:blipFill>
        <p:spPr bwMode="auto">
          <a:xfrm>
            <a:off x="0" y="65088"/>
            <a:ext cx="506413" cy="381000"/>
          </a:xfrm>
          <a:prstGeom prst="rect">
            <a:avLst/>
          </a:prstGeom>
          <a:noFill/>
          <a:ln>
            <a:solidFill>
              <a:schemeClr val="accent3"/>
            </a:solidFill>
          </a:ln>
        </p:spPr>
      </p:pic>
      <p:sp>
        <p:nvSpPr>
          <p:cNvPr id="4102" name="Slide Number Placeholder 5"/>
          <p:cNvSpPr>
            <a:spLocks noGrp="1"/>
          </p:cNvSpPr>
          <p:nvPr>
            <p:ph type="sldNum" sz="quarter" idx="12"/>
          </p:nvPr>
        </p:nvSpPr>
        <p:spPr bwMode="auto">
          <a:noFill/>
          <a:ln>
            <a:miter lim="800000"/>
            <a:headEnd/>
            <a:tailEnd/>
          </a:ln>
        </p:spPr>
        <p:txBody>
          <a:bodyPr/>
          <a:lstStyle/>
          <a:p>
            <a:fld id="{6BA0B0CB-D082-49D2-92A0-2B04F6C08DCA}" type="slidenum">
              <a:rPr lang="en-US"/>
              <a:pPr/>
              <a:t>3</a:t>
            </a:fld>
            <a:endParaRPr lang="en-US" dirty="0"/>
          </a:p>
        </p:txBody>
      </p:sp>
      <p:sp>
        <p:nvSpPr>
          <p:cNvPr id="7" name="Rectangle 6"/>
          <p:cNvSpPr/>
          <p:nvPr/>
        </p:nvSpPr>
        <p:spPr>
          <a:xfrm>
            <a:off x="292291" y="1461433"/>
            <a:ext cx="8839199" cy="1785104"/>
          </a:xfrm>
          <a:prstGeom prst="rect">
            <a:avLst/>
          </a:prstGeom>
        </p:spPr>
        <p:txBody>
          <a:bodyPr wrap="square">
            <a:spAutoFit/>
          </a:bodyPr>
          <a:lstStyle/>
          <a:p>
            <a:pPr marL="342900" indent="-342900">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General Definition: A computational approach to solves the biological problem.</a:t>
            </a:r>
          </a:p>
          <a:p>
            <a:r>
              <a:rPr lang="en-US" sz="2200" dirty="0">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Application of techniques from computer </a:t>
            </a:r>
            <a:r>
              <a:rPr lang="en-US" sz="2300" dirty="0">
                <a:latin typeface="Times New Roman" panose="02020603050405020304" pitchFamily="18" charset="0"/>
                <a:cs typeface="Times New Roman" panose="02020603050405020304" pitchFamily="18" charset="0"/>
              </a:rPr>
              <a:t>science</a:t>
            </a:r>
            <a:r>
              <a:rPr lang="en-US" sz="2200" dirty="0">
                <a:latin typeface="Times New Roman" panose="02020603050405020304" pitchFamily="18" charset="0"/>
                <a:cs typeface="Times New Roman" panose="02020603050405020304" pitchFamily="18" charset="0"/>
              </a:rPr>
              <a:t> to problems from biology.</a:t>
            </a:r>
          </a:p>
        </p:txBody>
      </p:sp>
      <p:pic>
        <p:nvPicPr>
          <p:cNvPr id="8" name="Picture 7"/>
          <p:cNvPicPr>
            <a:picLocks noChangeAspect="1"/>
          </p:cNvPicPr>
          <p:nvPr/>
        </p:nvPicPr>
        <p:blipFill>
          <a:blip r:embed="rId3"/>
          <a:stretch>
            <a:fillRect/>
          </a:stretch>
        </p:blipFill>
        <p:spPr>
          <a:xfrm>
            <a:off x="1791061" y="3810000"/>
            <a:ext cx="6068290" cy="2291497"/>
          </a:xfrm>
          <a:prstGeom prst="rect">
            <a:avLst/>
          </a:prstGeom>
        </p:spPr>
      </p:pic>
      <p:sp>
        <p:nvSpPr>
          <p:cNvPr id="9" name="Rectangle 8"/>
          <p:cNvSpPr/>
          <p:nvPr/>
        </p:nvSpPr>
        <p:spPr>
          <a:xfrm>
            <a:off x="2817882" y="618211"/>
            <a:ext cx="3735318" cy="523220"/>
          </a:xfrm>
          <a:prstGeom prst="rect">
            <a:avLst/>
          </a:prstGeom>
        </p:spPr>
        <p:txBody>
          <a:bodyPr wrap="none">
            <a:spAutoFit/>
          </a:bodyPr>
          <a:lstStyle/>
          <a:p>
            <a:r>
              <a:rPr lang="en-US" sz="2800" b="1" dirty="0">
                <a:solidFill>
                  <a:srgbClr val="000000"/>
                </a:solidFill>
                <a:latin typeface="Times New Roman" panose="02020603050405020304" pitchFamily="18" charset="0"/>
                <a:cs typeface="Times New Roman" panose="02020603050405020304" pitchFamily="18" charset="0"/>
              </a:rPr>
              <a:t>What is Bioinformatics</a:t>
            </a:r>
            <a:endParaRPr lang="en-US" sz="2800" b="1" dirty="0">
              <a:latin typeface="Times New Roman" panose="02020603050405020304" pitchFamily="18" charset="0"/>
              <a:cs typeface="Times New Roman" panose="02020603050405020304" pitchFamily="18" charset="0"/>
            </a:endParaRPr>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4" name="Picture 3"/>
          <p:cNvPicPr/>
          <p:nvPr/>
        </p:nvPicPr>
        <p:blipFill>
          <a:blip r:embed="rId2"/>
          <a:srcRect/>
          <a:stretch>
            <a:fillRect/>
          </a:stretch>
        </p:blipFill>
        <p:spPr bwMode="auto">
          <a:xfrm>
            <a:off x="0" y="65088"/>
            <a:ext cx="506413" cy="381000"/>
          </a:xfrm>
          <a:prstGeom prst="rect">
            <a:avLst/>
          </a:prstGeom>
          <a:noFill/>
          <a:ln>
            <a:solidFill>
              <a:schemeClr val="accent3"/>
            </a:solidFill>
          </a:ln>
        </p:spPr>
      </p:pic>
      <p:sp>
        <p:nvSpPr>
          <p:cNvPr id="5126" name="Slide Number Placeholder 5"/>
          <p:cNvSpPr>
            <a:spLocks noGrp="1"/>
          </p:cNvSpPr>
          <p:nvPr>
            <p:ph type="sldNum" sz="quarter" idx="12"/>
          </p:nvPr>
        </p:nvSpPr>
        <p:spPr bwMode="auto">
          <a:xfrm>
            <a:off x="6553200" y="6356350"/>
            <a:ext cx="2133600" cy="806450"/>
          </a:xfrm>
          <a:noFill/>
          <a:ln>
            <a:miter lim="800000"/>
            <a:headEnd/>
            <a:tailEnd/>
          </a:ln>
        </p:spPr>
        <p:txBody>
          <a:bodyPr/>
          <a:lstStyle/>
          <a:p>
            <a:fld id="{66AC4B1F-0108-40B0-B2A3-F8CB3589EA25}" type="slidenum">
              <a:rPr lang="en-US"/>
              <a:pPr/>
              <a:t>4</a:t>
            </a:fld>
            <a:endParaRPr lang="en-US"/>
          </a:p>
        </p:txBody>
      </p:sp>
      <p:sp>
        <p:nvSpPr>
          <p:cNvPr id="5" name="Rectangle 4"/>
          <p:cNvSpPr>
            <a:spLocks noChangeArrowheads="1"/>
          </p:cNvSpPr>
          <p:nvPr/>
        </p:nvSpPr>
        <p:spPr bwMode="auto">
          <a:xfrm>
            <a:off x="304800" y="455712"/>
            <a:ext cx="88392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lvl="0" indent="-342900" eaLnBrk="0" fontAlgn="base" hangingPunct="0">
              <a:spcBef>
                <a:spcPct val="0"/>
              </a:spcBef>
              <a:spcAft>
                <a:spcPct val="0"/>
              </a:spcAft>
              <a:buFont typeface="Wingdings" panose="05000000000000000000" pitchFamily="2" charset="2"/>
              <a:buChar char="§"/>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Bioinformatics is the use of computers for the acquisition, management, and analysis of biological information</a:t>
            </a:r>
            <a:r>
              <a:rPr lang="en-US" sz="2000" dirty="0">
                <a:latin typeface="Times New Roman" panose="02020603050405020304" pitchFamily="18" charset="0"/>
                <a:cs typeface="Times New Roman" panose="02020603050405020304" pitchFamily="18" charset="0"/>
              </a:rPr>
              <a:t> (DNA and amino acid sequences and related information)</a:t>
            </a: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sz="2000" dirty="0">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It incorporates elements of molecular biology, computational biology, database computing, and the </a:t>
            </a:r>
            <a:r>
              <a:rPr lang="en-US" sz="2000" dirty="0">
                <a:latin typeface="Times New Roman" panose="02020603050405020304" pitchFamily="18" charset="0"/>
                <a:cs typeface="Times New Roman" panose="02020603050405020304" pitchFamily="18" charset="0"/>
              </a:rPr>
              <a:t>i</a:t>
            </a: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nternet… </a:t>
            </a:r>
          </a:p>
          <a:p>
            <a:pPr marL="0" marR="0" lvl="0" indent="0" algn="l" defTabSz="914400" rtl="0" eaLnBrk="0" fontAlgn="base" latinLnBrk="0" hangingPunct="0">
              <a:lnSpc>
                <a:spcPct val="100000"/>
              </a:lnSpc>
              <a:spcBef>
                <a:spcPct val="0"/>
              </a:spcBef>
              <a:spcAft>
                <a:spcPct val="0"/>
              </a:spcAft>
              <a:buClrTx/>
              <a:buSzTx/>
              <a:tabLst/>
            </a:pPr>
            <a:endParaRPr lang="en-US" sz="2000" dirty="0">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bioinformatics is clearly a multi-disciplinary field including: computer systems management networking, database design, computer programming, molecular biology </a:t>
            </a:r>
          </a:p>
          <a:p>
            <a:pPr marL="0" marR="0" lvl="0" indent="0" algn="l" defTabSz="914400" rtl="0" eaLnBrk="0" fontAlgn="base" latinLnBrk="0" hangingPunct="0">
              <a:lnSpc>
                <a:spcPct val="100000"/>
              </a:lnSpc>
              <a:spcBef>
                <a:spcPct val="0"/>
              </a:spcBef>
              <a:spcAft>
                <a:spcPct val="0"/>
              </a:spcAft>
              <a:buClrTx/>
              <a:buSzTx/>
              <a:tabLst/>
            </a:pPr>
            <a:endParaRPr lang="en-US" sz="2000" dirty="0">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Bioinformatics is a multifaceted discipline combining many scientific fields including computational biology, statistics, mathematics, molecular biology and genetics.</a:t>
            </a:r>
          </a:p>
        </p:txBody>
      </p:sp>
      <p:pic>
        <p:nvPicPr>
          <p:cNvPr id="6" name="Picture 5"/>
          <p:cNvPicPr>
            <a:picLocks noChangeAspect="1"/>
          </p:cNvPicPr>
          <p:nvPr/>
        </p:nvPicPr>
        <p:blipFill>
          <a:blip r:embed="rId3"/>
          <a:stretch>
            <a:fillRect/>
          </a:stretch>
        </p:blipFill>
        <p:spPr>
          <a:xfrm>
            <a:off x="5653826" y="4884761"/>
            <a:ext cx="3490174" cy="1973239"/>
          </a:xfrm>
          <a:prstGeom prst="rect">
            <a:avLst/>
          </a:prstGeom>
        </p:spPr>
      </p:pic>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6413" y="14430"/>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3" name="Picture 2"/>
          <p:cNvPicPr/>
          <p:nvPr/>
        </p:nvPicPr>
        <p:blipFill>
          <a:blip r:embed="rId2"/>
          <a:srcRect/>
          <a:stretch>
            <a:fillRect/>
          </a:stretch>
        </p:blipFill>
        <p:spPr bwMode="auto">
          <a:xfrm>
            <a:off x="0" y="14430"/>
            <a:ext cx="506413" cy="381000"/>
          </a:xfrm>
          <a:prstGeom prst="rect">
            <a:avLst/>
          </a:prstGeom>
          <a:noFill/>
          <a:ln>
            <a:solidFill>
              <a:schemeClr val="accent3"/>
            </a:solidFill>
          </a:ln>
        </p:spPr>
      </p:pic>
      <p:sp>
        <p:nvSpPr>
          <p:cNvPr id="4" name="Rectangle 3"/>
          <p:cNvSpPr/>
          <p:nvPr/>
        </p:nvSpPr>
        <p:spPr>
          <a:xfrm>
            <a:off x="228600" y="838200"/>
            <a:ext cx="8915400" cy="5632311"/>
          </a:xfrm>
          <a:prstGeom prst="rect">
            <a:avLst/>
          </a:prstGeom>
        </p:spPr>
        <p:txBody>
          <a:bodyPr wrap="square">
            <a:spAutoFit/>
          </a:bodyPr>
          <a:lstStyle/>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Bioinformatics is the application of tools of computation and analysis to the capture and interpretation of biological data. </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It is the emerging field that deals with the application of computers to the collection, organization, analysis, manipulation, presentation, and sharing of biologic data to solve biological problems on the molecular level. </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Bioinformatics is essential for management of data in  modern biology </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Bioinformatics develops algorithms and biological software of computer to analyze and record the data related to biology for example the data of genes, proteins, drug ingredients and metabolic pathways.</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As biological data is always in raw form and there is a need of certain storage house in which the data can be stored, organized and manipulated.</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bioinformatics toolbox includes computer software program such as BLAST, which depend on the availability of the internet.</a:t>
            </a:r>
          </a:p>
        </p:txBody>
      </p:sp>
    </p:spTree>
    <p:extLst>
      <p:ext uri="{BB962C8B-B14F-4D97-AF65-F5344CB8AC3E}">
        <p14:creationId xmlns:p14="http://schemas.microsoft.com/office/powerpoint/2010/main" val="3624554696"/>
      </p:ext>
    </p:extLst>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762000"/>
            <a:ext cx="8534400" cy="2554545"/>
          </a:xfrm>
          <a:prstGeom prst="rect">
            <a:avLst/>
          </a:prstGeom>
        </p:spPr>
        <p:txBody>
          <a:bodyPr wrap="square">
            <a:spAutoFit/>
          </a:bodyPr>
          <a:lstStyle/>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stored data is available in the form of sequences and structures of proteins and nucleic acids (the information carrier). </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biological information of nucleic acids is available as sequences while the data of proteins is available as sequences and structures.</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Sequences are represented in single dimension where as the structure contains the three dimensional data of sequences. </a:t>
            </a:r>
          </a:p>
        </p:txBody>
      </p:sp>
      <p:sp>
        <p:nvSpPr>
          <p:cNvPr id="6" name="Rectangle 5"/>
          <p:cNvSpPr/>
          <p:nvPr/>
        </p:nvSpPr>
        <p:spPr>
          <a:xfrm>
            <a:off x="1981200" y="6162624"/>
            <a:ext cx="5105400" cy="707886"/>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Difference between DNA and proteins sequence</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2"/>
          <a:stretch>
            <a:fillRect/>
          </a:stretch>
        </p:blipFill>
        <p:spPr>
          <a:xfrm>
            <a:off x="1981200" y="3639472"/>
            <a:ext cx="5419725" cy="2057400"/>
          </a:xfrm>
          <a:prstGeom prst="rect">
            <a:avLst/>
          </a:prstGeom>
        </p:spPr>
      </p:pic>
      <p:sp>
        <p:nvSpPr>
          <p:cNvPr id="13" name="TextBox 12"/>
          <p:cNvSpPr txBox="1"/>
          <p:nvPr/>
        </p:nvSpPr>
        <p:spPr>
          <a:xfrm>
            <a:off x="506413" y="14430"/>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14" name="Picture 13"/>
          <p:cNvPicPr/>
          <p:nvPr/>
        </p:nvPicPr>
        <p:blipFill>
          <a:blip r:embed="rId3"/>
          <a:srcRect/>
          <a:stretch>
            <a:fillRect/>
          </a:stretch>
        </p:blipFill>
        <p:spPr bwMode="auto">
          <a:xfrm>
            <a:off x="0" y="14430"/>
            <a:ext cx="506413" cy="381000"/>
          </a:xfrm>
          <a:prstGeom prst="rect">
            <a:avLst/>
          </a:prstGeom>
          <a:noFill/>
          <a:ln>
            <a:solidFill>
              <a:schemeClr val="accent3"/>
            </a:solidFill>
          </a:ln>
        </p:spPr>
      </p:pic>
    </p:spTree>
    <p:extLst>
      <p:ext uri="{BB962C8B-B14F-4D97-AF65-F5344CB8AC3E}">
        <p14:creationId xmlns:p14="http://schemas.microsoft.com/office/powerpoint/2010/main" val="3104613137"/>
      </p:ext>
    </p:extLst>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35322" y="5876918"/>
            <a:ext cx="2117678" cy="707886"/>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Proteins structures</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685800" y="1090903"/>
            <a:ext cx="3733800" cy="1371600"/>
          </a:xfrm>
          <a:prstGeom prst="rect">
            <a:avLst/>
          </a:prstGeom>
        </p:spPr>
      </p:pic>
      <p:pic>
        <p:nvPicPr>
          <p:cNvPr id="7" name="Picture 6"/>
          <p:cNvPicPr>
            <a:picLocks noChangeAspect="1"/>
          </p:cNvPicPr>
          <p:nvPr/>
        </p:nvPicPr>
        <p:blipFill>
          <a:blip r:embed="rId3"/>
          <a:stretch>
            <a:fillRect/>
          </a:stretch>
        </p:blipFill>
        <p:spPr>
          <a:xfrm>
            <a:off x="5181600" y="895916"/>
            <a:ext cx="3352800" cy="1558257"/>
          </a:xfrm>
          <a:prstGeom prst="rect">
            <a:avLst/>
          </a:prstGeom>
        </p:spPr>
      </p:pic>
      <p:sp>
        <p:nvSpPr>
          <p:cNvPr id="8" name="Rectangle 7"/>
          <p:cNvSpPr/>
          <p:nvPr/>
        </p:nvSpPr>
        <p:spPr>
          <a:xfrm>
            <a:off x="1104900" y="2525415"/>
            <a:ext cx="2895600" cy="707886"/>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Proteins primary sequence</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p:txBody>
      </p:sp>
      <p:sp>
        <p:nvSpPr>
          <p:cNvPr id="9" name="Rectangle 8"/>
          <p:cNvSpPr/>
          <p:nvPr/>
        </p:nvSpPr>
        <p:spPr>
          <a:xfrm>
            <a:off x="6129275" y="2479248"/>
            <a:ext cx="1457450" cy="400110"/>
          </a:xfrm>
          <a:prstGeom prst="rect">
            <a:avLst/>
          </a:prstGeom>
        </p:spPr>
        <p:txBody>
          <a:bodyPr wrap="none">
            <a:spAutoFit/>
          </a:bodyPr>
          <a:lstStyle/>
          <a:p>
            <a:r>
              <a:rPr lang="en-US" sz="2000" dirty="0">
                <a:latin typeface="Times New Roman" panose="02020603050405020304" pitchFamily="18" charset="0"/>
                <a:cs typeface="Times New Roman" panose="02020603050405020304" pitchFamily="18" charset="0"/>
              </a:rPr>
              <a:t>3D structure</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6350" y="3429000"/>
            <a:ext cx="6496050" cy="2411155"/>
          </a:xfrm>
          <a:prstGeom prst="rect">
            <a:avLst/>
          </a:prstGeom>
        </p:spPr>
      </p:pic>
      <p:sp>
        <p:nvSpPr>
          <p:cNvPr id="11" name="TextBox 10"/>
          <p:cNvSpPr txBox="1"/>
          <p:nvPr/>
        </p:nvSpPr>
        <p:spPr>
          <a:xfrm>
            <a:off x="506413" y="14430"/>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12" name="Picture 11"/>
          <p:cNvPicPr/>
          <p:nvPr/>
        </p:nvPicPr>
        <p:blipFill>
          <a:blip r:embed="rId5"/>
          <a:srcRect/>
          <a:stretch>
            <a:fillRect/>
          </a:stretch>
        </p:blipFill>
        <p:spPr bwMode="auto">
          <a:xfrm>
            <a:off x="0" y="14430"/>
            <a:ext cx="506413" cy="381000"/>
          </a:xfrm>
          <a:prstGeom prst="rect">
            <a:avLst/>
          </a:prstGeom>
          <a:noFill/>
          <a:ln>
            <a:solidFill>
              <a:schemeClr val="accent3"/>
            </a:solidFill>
          </a:ln>
        </p:spPr>
      </p:pic>
    </p:spTree>
    <p:extLst>
      <p:ext uri="{BB962C8B-B14F-4D97-AF65-F5344CB8AC3E}">
        <p14:creationId xmlns:p14="http://schemas.microsoft.com/office/powerpoint/2010/main" val="3467023409"/>
      </p:ext>
    </p:extLst>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4" name="Picture 3"/>
          <p:cNvPicPr/>
          <p:nvPr/>
        </p:nvPicPr>
        <p:blipFill>
          <a:blip r:embed="rId2"/>
          <a:srcRect/>
          <a:stretch>
            <a:fillRect/>
          </a:stretch>
        </p:blipFill>
        <p:spPr bwMode="auto">
          <a:xfrm>
            <a:off x="0" y="65088"/>
            <a:ext cx="506413" cy="381000"/>
          </a:xfrm>
          <a:prstGeom prst="rect">
            <a:avLst/>
          </a:prstGeom>
          <a:noFill/>
          <a:ln>
            <a:solidFill>
              <a:schemeClr val="accent3"/>
            </a:solidFill>
          </a:ln>
        </p:spPr>
      </p:pic>
      <p:sp>
        <p:nvSpPr>
          <p:cNvPr id="5" name="Rectangle 4"/>
          <p:cNvSpPr/>
          <p:nvPr/>
        </p:nvSpPr>
        <p:spPr>
          <a:xfrm>
            <a:off x="2778812" y="676024"/>
            <a:ext cx="4092787" cy="523220"/>
          </a:xfrm>
          <a:prstGeom prst="rect">
            <a:avLst/>
          </a:prstGeom>
        </p:spPr>
        <p:txBody>
          <a:bodyPr wrap="none">
            <a:spAutoFit/>
          </a:bodyPr>
          <a:lstStyle/>
          <a:p>
            <a:r>
              <a:rPr lang="en-US" sz="2800" b="1" dirty="0">
                <a:solidFill>
                  <a:srgbClr val="000000"/>
                </a:solidFill>
                <a:latin typeface="Times New Roman" panose="02020603050405020304" pitchFamily="18" charset="0"/>
                <a:cs typeface="Times New Roman" panose="02020603050405020304" pitchFamily="18" charset="0"/>
              </a:rPr>
              <a:t>History of Bioinformatics</a:t>
            </a:r>
            <a:endParaRPr lang="en-US" sz="2800" b="1" dirty="0">
              <a:latin typeface="Times New Roman" panose="02020603050405020304" pitchFamily="18" charset="0"/>
              <a:cs typeface="Times New Roman" panose="02020603050405020304" pitchFamily="18" charset="0"/>
            </a:endParaRPr>
          </a:p>
        </p:txBody>
      </p:sp>
      <p:sp>
        <p:nvSpPr>
          <p:cNvPr id="2" name="Rectangle 1"/>
          <p:cNvSpPr/>
          <p:nvPr/>
        </p:nvSpPr>
        <p:spPr>
          <a:xfrm>
            <a:off x="152400" y="1356391"/>
            <a:ext cx="8915400" cy="5016758"/>
          </a:xfrm>
          <a:prstGeom prst="rect">
            <a:avLst/>
          </a:prstGeom>
        </p:spPr>
        <p:txBody>
          <a:bodyPr wrap="square">
            <a:spAutoFit/>
          </a:bodyPr>
          <a:lstStyle/>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Historically, the term bioinformatics did not means what it means today. </a:t>
            </a:r>
            <a:r>
              <a:rPr lang="en-US" sz="2000" dirty="0" err="1">
                <a:latin typeface="Times New Roman" panose="02020603050405020304" pitchFamily="18" charset="0"/>
                <a:cs typeface="Times New Roman" panose="02020603050405020304" pitchFamily="18" charset="0"/>
              </a:rPr>
              <a:t>Paulien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Hogeweg</a:t>
            </a:r>
            <a:r>
              <a:rPr lang="en-US" sz="2000" dirty="0">
                <a:latin typeface="Times New Roman" panose="02020603050405020304" pitchFamily="18" charset="0"/>
                <a:cs typeface="Times New Roman" panose="02020603050405020304" pitchFamily="18" charset="0"/>
              </a:rPr>
              <a:t> and Ben </a:t>
            </a:r>
            <a:r>
              <a:rPr lang="en-US" sz="2000" dirty="0" err="1">
                <a:latin typeface="Times New Roman" panose="02020603050405020304" pitchFamily="18" charset="0"/>
                <a:cs typeface="Times New Roman" panose="02020603050405020304" pitchFamily="18" charset="0"/>
              </a:rPr>
              <a:t>Hesper</a:t>
            </a:r>
            <a:r>
              <a:rPr lang="en-US" sz="2000" dirty="0">
                <a:latin typeface="Times New Roman" panose="02020603050405020304" pitchFamily="18" charset="0"/>
                <a:cs typeface="Times New Roman" panose="02020603050405020304" pitchFamily="18" charset="0"/>
              </a:rPr>
              <a:t> coined it in 1970 to refer to as the study of information processes in biotic system.</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Comparing multiple sequences manually turned out to be impractical. A pioneer in the field was Margaret Oakley Dayhoff, who has been hailed by David </a:t>
            </a:r>
            <a:r>
              <a:rPr lang="en-US" sz="2000" dirty="0" err="1">
                <a:latin typeface="Times New Roman" panose="02020603050405020304" pitchFamily="18" charset="0"/>
                <a:cs typeface="Times New Roman" panose="02020603050405020304" pitchFamily="18" charset="0"/>
              </a:rPr>
              <a:t>Lipman</a:t>
            </a:r>
            <a:r>
              <a:rPr lang="en-US" sz="2000" dirty="0">
                <a:latin typeface="Times New Roman" panose="02020603050405020304" pitchFamily="18" charset="0"/>
                <a:cs typeface="Times New Roman" panose="02020603050405020304" pitchFamily="18" charset="0"/>
              </a:rPr>
              <a:t>, director of the National Center for Biotechnology Information, as the “mother and father of bioinformatics”. </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Dayhoff compiled one of the first protein sequence database, initially published as books and pioneered methods of sequence alignment and molecular evolution.</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Another early contributor to bioinformatics was Elvin A. </a:t>
            </a:r>
            <a:r>
              <a:rPr lang="en-US" sz="2000" dirty="0" err="1">
                <a:latin typeface="Times New Roman" panose="02020603050405020304" pitchFamily="18" charset="0"/>
                <a:cs typeface="Times New Roman" panose="02020603050405020304" pitchFamily="18" charset="0"/>
              </a:rPr>
              <a:t>Kabat</a:t>
            </a:r>
            <a:r>
              <a:rPr lang="en-US" sz="2000" dirty="0">
                <a:latin typeface="Times New Roman" panose="02020603050405020304" pitchFamily="18" charset="0"/>
                <a:cs typeface="Times New Roman" panose="02020603050405020304" pitchFamily="18" charset="0"/>
              </a:rPr>
              <a:t>, who pioneered biological sequence analysis in 1970 with his comprehensive volumes of antibody sequences released with Tai </a:t>
            </a:r>
            <a:r>
              <a:rPr lang="en-US" sz="2000" dirty="0" err="1">
                <a:latin typeface="Times New Roman" panose="02020603050405020304" pitchFamily="18" charset="0"/>
                <a:cs typeface="Times New Roman" panose="02020603050405020304" pitchFamily="18" charset="0"/>
              </a:rPr>
              <a:t>Tei</a:t>
            </a:r>
            <a:r>
              <a:rPr lang="en-US" sz="2000" dirty="0">
                <a:latin typeface="Times New Roman" panose="02020603050405020304" pitchFamily="18" charset="0"/>
                <a:cs typeface="Times New Roman" panose="02020603050405020304" pitchFamily="18" charset="0"/>
              </a:rPr>
              <a:t> Wu between 1980 and 1991.</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first biological database - Protein Identification Resource was established in 1972 by Margaret Dayhoff</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Dayhoff and co-workers organized the proteins into families and </a:t>
            </a:r>
            <a:r>
              <a:rPr lang="en-US" sz="2000" dirty="0" err="1">
                <a:latin typeface="Times New Roman" panose="02020603050405020304" pitchFamily="18" charset="0"/>
                <a:cs typeface="Times New Roman" panose="02020603050405020304" pitchFamily="18" charset="0"/>
              </a:rPr>
              <a:t>superfamilies</a:t>
            </a:r>
            <a:r>
              <a:rPr lang="en-US" sz="2000" dirty="0">
                <a:latin typeface="Times New Roman" panose="02020603050405020304" pitchFamily="18" charset="0"/>
                <a:cs typeface="Times New Roman" panose="02020603050405020304" pitchFamily="18" charset="0"/>
              </a:rPr>
              <a:t> based on degree of sequence similarity.</a:t>
            </a:r>
          </a:p>
        </p:txBody>
      </p:sp>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1"/>
          <p:cNvSpPr>
            <a:spLocks noGrp="1"/>
          </p:cNvSpPr>
          <p:nvPr>
            <p:ph type="sldNum" sz="quarter" idx="12"/>
          </p:nvPr>
        </p:nvSpPr>
        <p:spPr bwMode="auto">
          <a:noFill/>
          <a:ln>
            <a:miter lim="800000"/>
            <a:headEnd/>
            <a:tailEnd/>
          </a:ln>
        </p:spPr>
        <p:txBody>
          <a:bodyPr/>
          <a:lstStyle/>
          <a:p>
            <a:fld id="{9F91C600-F9EA-4130-8FA4-3C4D6B6CBE5D}" type="slidenum">
              <a:rPr lang="en-US"/>
              <a:pPr/>
              <a:t>9</a:t>
            </a:fld>
            <a:endParaRPr lang="en-US"/>
          </a:p>
        </p:txBody>
      </p:sp>
      <p:sp>
        <p:nvSpPr>
          <p:cNvPr id="8" name="TextBox 7"/>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9" name="Picture 8"/>
          <p:cNvPicPr/>
          <p:nvPr/>
        </p:nvPicPr>
        <p:blipFill>
          <a:blip r:embed="rId2"/>
          <a:srcRect/>
          <a:stretch>
            <a:fillRect/>
          </a:stretch>
        </p:blipFill>
        <p:spPr bwMode="auto">
          <a:xfrm>
            <a:off x="0" y="65088"/>
            <a:ext cx="506413" cy="381000"/>
          </a:xfrm>
          <a:prstGeom prst="rect">
            <a:avLst/>
          </a:prstGeom>
          <a:noFill/>
          <a:ln>
            <a:solidFill>
              <a:schemeClr val="accent3"/>
            </a:solidFill>
          </a:ln>
        </p:spPr>
      </p:pic>
      <p:sp>
        <p:nvSpPr>
          <p:cNvPr id="2" name="Rectangle 1"/>
          <p:cNvSpPr/>
          <p:nvPr/>
        </p:nvSpPr>
        <p:spPr>
          <a:xfrm>
            <a:off x="253206" y="1027266"/>
            <a:ext cx="8814594" cy="5324535"/>
          </a:xfrm>
          <a:prstGeom prst="rect">
            <a:avLst/>
          </a:prstGeom>
        </p:spPr>
        <p:txBody>
          <a:bodyPr wrap="square">
            <a:spAutoFit/>
          </a:bodyPr>
          <a:lstStyle/>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Idea of sequence alignment was introduced as well as special tables that reflected the frequency of changes observed in the sequences of a group of closely related proteins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1973 - The Brookhaven Protein Data Bank(PDB) is announced. Currently there are several huge Protein Banks : </a:t>
            </a:r>
            <a:r>
              <a:rPr lang="en-US" sz="2000" dirty="0" err="1">
                <a:latin typeface="Times New Roman" panose="02020603050405020304" pitchFamily="18" charset="0"/>
                <a:cs typeface="Times New Roman" panose="02020603050405020304" pitchFamily="18" charset="0"/>
              </a:rPr>
              <a:t>SwissProt</a:t>
            </a:r>
            <a:r>
              <a:rPr lang="en-US" sz="2000" dirty="0">
                <a:latin typeface="Times New Roman" panose="02020603050405020304" pitchFamily="18" charset="0"/>
                <a:cs typeface="Times New Roman" panose="02020603050405020304" pitchFamily="18" charset="0"/>
              </a:rPr>
              <a:t>, PIR, etc.</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first DNA database was established in 1979. Currently there are  several powerful databases: </a:t>
            </a:r>
            <a:r>
              <a:rPr lang="en-US" sz="2000" dirty="0" err="1">
                <a:latin typeface="Times New Roman" panose="02020603050405020304" pitchFamily="18" charset="0"/>
                <a:cs typeface="Times New Roman" panose="02020603050405020304" pitchFamily="18" charset="0"/>
              </a:rPr>
              <a:t>GenBank</a:t>
            </a:r>
            <a:r>
              <a:rPr lang="en-US" sz="2000" dirty="0">
                <a:latin typeface="Times New Roman" panose="02020603050405020304" pitchFamily="18" charset="0"/>
                <a:cs typeface="Times New Roman" panose="02020603050405020304" pitchFamily="18" charset="0"/>
              </a:rPr>
              <a:t>, EMBL, DDBJ, etc.</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Development of sequence retrieval methods (1970-80s)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Development of principles of sequence alignment (1980s)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Prediction of RNA secondary structure (1980s)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1988 - National Centre for Biotechnology Information (NCBI) founded at NIH/NLM. </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Prediction of protein secondary structure and 3D (1980-90s)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FASTA and BLAST methods for DB search (1980-90s). BLAST program introduced by S. </a:t>
            </a:r>
            <a:r>
              <a:rPr lang="en-US" sz="2000" dirty="0" err="1">
                <a:latin typeface="Times New Roman" panose="02020603050405020304" pitchFamily="18" charset="0"/>
                <a:cs typeface="Times New Roman" panose="02020603050405020304" pitchFamily="18" charset="0"/>
              </a:rPr>
              <a:t>Karlin</a:t>
            </a:r>
            <a:r>
              <a:rPr lang="en-US" sz="2000" dirty="0">
                <a:latin typeface="Times New Roman" panose="02020603050405020304" pitchFamily="18" charset="0"/>
                <a:cs typeface="Times New Roman" panose="02020603050405020304" pitchFamily="18" charset="0"/>
              </a:rPr>
              <a:t> and S.F. </a:t>
            </a:r>
            <a:r>
              <a:rPr lang="en-US" sz="2000" dirty="0" err="1">
                <a:latin typeface="Times New Roman" panose="02020603050405020304" pitchFamily="18" charset="0"/>
                <a:cs typeface="Times New Roman" panose="02020603050405020304" pitchFamily="18" charset="0"/>
              </a:rPr>
              <a:t>Altshul</a:t>
            </a:r>
            <a:r>
              <a:rPr lang="en-US" sz="2000" dirty="0">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Prediction of genes (1990s)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1990 - Human Genome Project launched.</a:t>
            </a:r>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6413" y="0"/>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5" name="Picture 4"/>
          <p:cNvPicPr/>
          <p:nvPr/>
        </p:nvPicPr>
        <p:blipFill>
          <a:blip r:embed="rId2"/>
          <a:srcRect/>
          <a:stretch>
            <a:fillRect/>
          </a:stretch>
        </p:blipFill>
        <p:spPr bwMode="auto">
          <a:xfrm>
            <a:off x="0" y="74613"/>
            <a:ext cx="506413" cy="381000"/>
          </a:xfrm>
          <a:prstGeom prst="rect">
            <a:avLst/>
          </a:prstGeom>
          <a:noFill/>
          <a:ln>
            <a:solidFill>
              <a:schemeClr val="accent3"/>
            </a:solidFill>
          </a:ln>
        </p:spPr>
      </p:pic>
      <p:sp>
        <p:nvSpPr>
          <p:cNvPr id="6" name="Rectangle 5"/>
          <p:cNvSpPr/>
          <p:nvPr/>
        </p:nvSpPr>
        <p:spPr>
          <a:xfrm>
            <a:off x="152400" y="990600"/>
            <a:ext cx="8991600" cy="2246769"/>
          </a:xfrm>
          <a:prstGeom prst="rect">
            <a:avLst/>
          </a:prstGeom>
        </p:spPr>
        <p:txBody>
          <a:bodyPr wrap="square">
            <a:spAutoFit/>
          </a:bodyPr>
          <a:lstStyle/>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Tim Berners-Lee, a British scientist invented the World Wide Web in 1990. </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Studies of complete genome sequences (late 1990s –2–2000s)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2001 - The human genome (3,000 </a:t>
            </a:r>
            <a:r>
              <a:rPr lang="en-US" sz="2000" dirty="0" err="1">
                <a:latin typeface="Times New Roman" panose="02020603050405020304" pitchFamily="18" charset="0"/>
                <a:cs typeface="Times New Roman" panose="02020603050405020304" pitchFamily="18" charset="0"/>
              </a:rPr>
              <a:t>Mbp</a:t>
            </a:r>
            <a:r>
              <a:rPr lang="en-US" sz="2000" dirty="0">
                <a:latin typeface="Times New Roman" panose="02020603050405020304" pitchFamily="18" charset="0"/>
                <a:cs typeface="Times New Roman" panose="02020603050405020304" pitchFamily="18" charset="0"/>
              </a:rPr>
              <a:t>) is published.</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2010 :Completion of the 2010 Project: to understand the function of all genes within their cellular, organism and evolutionary context of Arabidopsis thaliana.</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2050: To complete of the first computational model of a complete cell, or maybe even already of a complete organism.</a:t>
            </a:r>
          </a:p>
        </p:txBody>
      </p:sp>
    </p:spTree>
    <p:extLst>
      <p:ext uri="{BB962C8B-B14F-4D97-AF65-F5344CB8AC3E}">
        <p14:creationId xmlns:p14="http://schemas.microsoft.com/office/powerpoint/2010/main" val="408586139"/>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6413" y="87313"/>
            <a:ext cx="8637587" cy="338137"/>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4" name="Picture 3"/>
          <p:cNvPicPr/>
          <p:nvPr/>
        </p:nvPicPr>
        <p:blipFill>
          <a:blip r:embed="rId2"/>
          <a:srcRect/>
          <a:stretch>
            <a:fillRect/>
          </a:stretch>
        </p:blipFill>
        <p:spPr bwMode="auto">
          <a:xfrm>
            <a:off x="0" y="74613"/>
            <a:ext cx="506413" cy="381000"/>
          </a:xfrm>
          <a:prstGeom prst="rect">
            <a:avLst/>
          </a:prstGeom>
          <a:noFill/>
          <a:ln>
            <a:solidFill>
              <a:schemeClr val="accent3"/>
            </a:solidFill>
          </a:ln>
        </p:spPr>
      </p:pic>
      <p:sp>
        <p:nvSpPr>
          <p:cNvPr id="5" name="Rectangle 4"/>
          <p:cNvSpPr/>
          <p:nvPr/>
        </p:nvSpPr>
        <p:spPr>
          <a:xfrm>
            <a:off x="2571576" y="588716"/>
            <a:ext cx="3778535" cy="523220"/>
          </a:xfrm>
          <a:prstGeom prst="rect">
            <a:avLst/>
          </a:prstGeom>
        </p:spPr>
        <p:txBody>
          <a:bodyPr wrap="none">
            <a:spAutoFit/>
          </a:bodyPr>
          <a:lstStyle/>
          <a:p>
            <a:r>
              <a:rPr lang="en-US" sz="2800" b="1" dirty="0">
                <a:latin typeface="Times New Roman" panose="02020603050405020304" pitchFamily="18" charset="0"/>
                <a:cs typeface="Times New Roman" panose="02020603050405020304" pitchFamily="18" charset="0"/>
              </a:rPr>
              <a:t>Relation to other Fields</a:t>
            </a:r>
          </a:p>
        </p:txBody>
      </p:sp>
      <p:sp>
        <p:nvSpPr>
          <p:cNvPr id="6" name="Rectangle 5"/>
          <p:cNvSpPr/>
          <p:nvPr/>
        </p:nvSpPr>
        <p:spPr>
          <a:xfrm>
            <a:off x="168322" y="1371600"/>
            <a:ext cx="8991600" cy="4708981"/>
          </a:xfrm>
          <a:prstGeom prst="rect">
            <a:avLst/>
          </a:prstGeom>
        </p:spPr>
        <p:txBody>
          <a:bodyPr wrap="square">
            <a:spAutoFit/>
          </a:bodyPr>
          <a:lstStyle/>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Bioinformatics is similar to the but distinct from </a:t>
            </a:r>
            <a:r>
              <a:rPr lang="en-US" sz="2000" b="1" dirty="0">
                <a:latin typeface="Times New Roman" panose="02020603050405020304" pitchFamily="18" charset="0"/>
                <a:cs typeface="Times New Roman" panose="02020603050405020304" pitchFamily="18" charset="0"/>
              </a:rPr>
              <a:t>biological computation </a:t>
            </a:r>
            <a:r>
              <a:rPr lang="en-US" sz="2000" dirty="0">
                <a:latin typeface="Times New Roman" panose="02020603050405020304" pitchFamily="18" charset="0"/>
                <a:cs typeface="Times New Roman" panose="02020603050405020304" pitchFamily="18" charset="0"/>
              </a:rPr>
              <a:t>and </a:t>
            </a:r>
            <a:r>
              <a:rPr lang="en-US" sz="2000" b="1" dirty="0">
                <a:latin typeface="Times New Roman" panose="02020603050405020304" pitchFamily="18" charset="0"/>
                <a:cs typeface="Times New Roman" panose="02020603050405020304" pitchFamily="18" charset="0"/>
              </a:rPr>
              <a:t>computational biology.</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Biological computation </a:t>
            </a:r>
            <a:r>
              <a:rPr lang="en-US" sz="2000" dirty="0">
                <a:latin typeface="Times New Roman" panose="02020603050405020304" pitchFamily="18" charset="0"/>
                <a:cs typeface="Times New Roman" panose="02020603050405020304" pitchFamily="18" charset="0"/>
              </a:rPr>
              <a:t>uses bioengineering and biology to build biological computers, whereas bioinformatics uses computation to better understand biology.</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Computational Biology</a:t>
            </a:r>
            <a:r>
              <a:rPr lang="en-US" sz="2000" dirty="0">
                <a:latin typeface="Times New Roman" panose="02020603050405020304" pitchFamily="18" charset="0"/>
                <a:cs typeface="Times New Roman" panose="02020603050405020304" pitchFamily="18" charset="0"/>
              </a:rPr>
              <a:t>: the study and application of computing methods for classical biology. Primarily concerned with evolutionary, population and  theoretical biology, rather than the cellular or molecular level.</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Bioinformatics and </a:t>
            </a:r>
            <a:r>
              <a:rPr lang="en-US" sz="2000" b="1" dirty="0">
                <a:latin typeface="Times New Roman" panose="02020603050405020304" pitchFamily="18" charset="0"/>
                <a:cs typeface="Times New Roman" panose="02020603050405020304" pitchFamily="18" charset="0"/>
              </a:rPr>
              <a:t>computational biology </a:t>
            </a:r>
            <a:r>
              <a:rPr lang="en-US" sz="2000" dirty="0">
                <a:latin typeface="Times New Roman" panose="02020603050405020304" pitchFamily="18" charset="0"/>
                <a:cs typeface="Times New Roman" panose="02020603050405020304" pitchFamily="18" charset="0"/>
              </a:rPr>
              <a:t>have similar aims and approaches, but they differ in scale: bioinformatics organizes and analyzes basic biological data, whereas </a:t>
            </a:r>
            <a:r>
              <a:rPr lang="en-US" sz="2000" b="1" dirty="0">
                <a:latin typeface="Times New Roman" panose="02020603050405020304" pitchFamily="18" charset="0"/>
                <a:cs typeface="Times New Roman" panose="02020603050405020304" pitchFamily="18" charset="0"/>
              </a:rPr>
              <a:t>computational biology </a:t>
            </a:r>
            <a:r>
              <a:rPr lang="en-US" sz="2000" dirty="0">
                <a:latin typeface="Times New Roman" panose="02020603050405020304" pitchFamily="18" charset="0"/>
                <a:cs typeface="Times New Roman" panose="02020603050405020304" pitchFamily="18" charset="0"/>
              </a:rPr>
              <a:t>builds theoretical models of biological systems, just as mathematical biology does with mathematical models.</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p:txBody>
      </p: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0742" y="1308496"/>
            <a:ext cx="8909416" cy="1631216"/>
          </a:xfrm>
          <a:prstGeom prst="rect">
            <a:avLst/>
          </a:prstGeom>
        </p:spPr>
        <p:txBody>
          <a:bodyPr wrap="square">
            <a:spAutoFit/>
          </a:bodyPr>
          <a:lstStyle/>
          <a:p>
            <a:pPr marL="342900" indent="-34290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Medical Informatics;</a:t>
            </a: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study and application of computing methods to improve communication,     understanding, and management of medical data.</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Generally concerned with how the data is manipulated rather the data itself</a:t>
            </a:r>
          </a:p>
        </p:txBody>
      </p:sp>
      <p:sp>
        <p:nvSpPr>
          <p:cNvPr id="5" name="Rectangle 4"/>
          <p:cNvSpPr/>
          <p:nvPr/>
        </p:nvSpPr>
        <p:spPr>
          <a:xfrm>
            <a:off x="290312" y="2954961"/>
            <a:ext cx="8625088" cy="3785652"/>
          </a:xfrm>
          <a:prstGeom prst="rect">
            <a:avLst/>
          </a:prstGeom>
        </p:spPr>
        <p:txBody>
          <a:bodyPr wrap="square">
            <a:spAutoFit/>
          </a:bodyPr>
          <a:lstStyle/>
          <a:p>
            <a:pPr marL="342900" indent="-342900">
              <a:buFont typeface="Wingdings" panose="05000000000000000000" pitchFamily="2" charset="2"/>
              <a:buChar char="§"/>
            </a:pPr>
            <a:r>
              <a:rPr lang="en-US" sz="2000" b="1" dirty="0" err="1">
                <a:latin typeface="Times New Roman" panose="02020603050405020304" pitchFamily="18" charset="0"/>
                <a:cs typeface="Times New Roman" panose="02020603050405020304" pitchFamily="18" charset="0"/>
              </a:rPr>
              <a:t>Cheminformatics</a:t>
            </a:r>
            <a:r>
              <a:rPr lang="en-US" sz="2000" b="1" dirty="0">
                <a:latin typeface="Times New Roman" panose="02020603050405020304" pitchFamily="18" charset="0"/>
                <a:cs typeface="Times New Roman" panose="02020603050405020304" pitchFamily="18" charset="0"/>
              </a:rPr>
              <a:t>;</a:t>
            </a:r>
          </a:p>
          <a:p>
            <a:pPr marL="257175" indent="-257175">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study and application of computing methods, along with chemical and </a:t>
            </a:r>
          </a:p>
          <a:p>
            <a:r>
              <a:rPr lang="en-US" sz="2000" dirty="0">
                <a:latin typeface="Times New Roman" panose="02020603050405020304" pitchFamily="18" charset="0"/>
                <a:cs typeface="Times New Roman" panose="02020603050405020304" pitchFamily="18" charset="0"/>
              </a:rPr>
              <a:t>      biological technology, for drug design and development. </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Genomics</a:t>
            </a: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Analysis and comparison of the entire genome of a single species or of multiple species.</a:t>
            </a:r>
          </a:p>
          <a:p>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 genome is the set of all genes possessed by an organism.</a:t>
            </a:r>
          </a:p>
          <a:p>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Genomics existed before any genomes were completely sequenced, but in a very primitive state.</a:t>
            </a:r>
          </a:p>
        </p:txBody>
      </p:sp>
      <p:sp>
        <p:nvSpPr>
          <p:cNvPr id="6" name="Rectangle 5"/>
          <p:cNvSpPr/>
          <p:nvPr/>
        </p:nvSpPr>
        <p:spPr>
          <a:xfrm>
            <a:off x="2514600" y="652640"/>
            <a:ext cx="3594625" cy="523220"/>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Other Related Field: </a:t>
            </a:r>
          </a:p>
        </p:txBody>
      </p:sp>
      <p:sp>
        <p:nvSpPr>
          <p:cNvPr id="7" name="TextBox 6"/>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8" name="Picture 7"/>
          <p:cNvPicPr/>
          <p:nvPr/>
        </p:nvPicPr>
        <p:blipFill>
          <a:blip r:embed="rId2"/>
          <a:srcRect/>
          <a:stretch>
            <a:fillRect/>
          </a:stretch>
        </p:blipFill>
        <p:spPr bwMode="auto">
          <a:xfrm>
            <a:off x="0" y="74613"/>
            <a:ext cx="506413" cy="381000"/>
          </a:xfrm>
          <a:prstGeom prst="rect">
            <a:avLst/>
          </a:prstGeom>
          <a:noFill/>
          <a:ln>
            <a:solidFill>
              <a:schemeClr val="accent3"/>
            </a:solidFill>
          </a:ln>
        </p:spPr>
      </p:pic>
    </p:spTree>
    <p:extLst>
      <p:ext uri="{BB962C8B-B14F-4D97-AF65-F5344CB8AC3E}">
        <p14:creationId xmlns:p14="http://schemas.microsoft.com/office/powerpoint/2010/main" val="3313199834"/>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206" y="486059"/>
            <a:ext cx="8763000" cy="6555641"/>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Proteomics</a:t>
            </a: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Study of how the genome is expressed in proteins, and of how these proteins function and interact.</a:t>
            </a:r>
          </a:p>
          <a:p>
            <a:pPr marL="285750" indent="-28575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Concerned with the actual states of specific cells, rather than the potential states described by the genome. </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Pharmacogenomics</a:t>
            </a: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application of genomic methods to identify drug targets.</a:t>
            </a:r>
          </a:p>
          <a:p>
            <a:pPr marL="285750" indent="-28575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For example, searching entire genomes for potential drug receptors, or by studying gene expression patterns in tumors</a:t>
            </a:r>
          </a:p>
          <a:p>
            <a:pPr marL="285750" indent="-28575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Pharmacogenetics</a:t>
            </a:r>
            <a:endParaRPr lang="en-US" sz="20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use of genomic methods to determine what causes variations in individual response to drug treatments.</a:t>
            </a:r>
          </a:p>
          <a:p>
            <a:pPr marL="285750" indent="-28575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goal is to identify drugs that may be only be effective for subsets of patients, or to tailor drugs for specific individuals or groups.</a:t>
            </a:r>
          </a:p>
          <a:p>
            <a:pPr marL="285750" indent="-28575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4" name="Picture 3"/>
          <p:cNvPicPr/>
          <p:nvPr/>
        </p:nvPicPr>
        <p:blipFill>
          <a:blip r:embed="rId2"/>
          <a:srcRect/>
          <a:stretch>
            <a:fillRect/>
          </a:stretch>
        </p:blipFill>
        <p:spPr bwMode="auto">
          <a:xfrm>
            <a:off x="0" y="74613"/>
            <a:ext cx="506413" cy="381000"/>
          </a:xfrm>
          <a:prstGeom prst="rect">
            <a:avLst/>
          </a:prstGeom>
          <a:noFill/>
          <a:ln>
            <a:solidFill>
              <a:schemeClr val="accent3"/>
            </a:solidFill>
          </a:ln>
        </p:spPr>
      </p:pic>
    </p:spTree>
    <p:extLst>
      <p:ext uri="{BB962C8B-B14F-4D97-AF65-F5344CB8AC3E}">
        <p14:creationId xmlns:p14="http://schemas.microsoft.com/office/powerpoint/2010/main" val="1819511106"/>
      </p:ext>
    </p:extLst>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9" name="Picture 8"/>
          <p:cNvPicPr/>
          <p:nvPr/>
        </p:nvPicPr>
        <p:blipFill>
          <a:blip r:embed="rId2"/>
          <a:srcRect/>
          <a:stretch>
            <a:fillRect/>
          </a:stretch>
        </p:blipFill>
        <p:spPr bwMode="auto">
          <a:xfrm>
            <a:off x="0" y="65088"/>
            <a:ext cx="506413" cy="381000"/>
          </a:xfrm>
          <a:prstGeom prst="rect">
            <a:avLst/>
          </a:prstGeom>
          <a:noFill/>
          <a:ln>
            <a:solidFill>
              <a:schemeClr val="accent3"/>
            </a:solidFill>
          </a:ln>
        </p:spPr>
      </p:pic>
      <p:sp>
        <p:nvSpPr>
          <p:cNvPr id="10246" name="Slide Number Placeholder 6"/>
          <p:cNvSpPr>
            <a:spLocks noGrp="1"/>
          </p:cNvSpPr>
          <p:nvPr>
            <p:ph type="sldNum" sz="quarter" idx="12"/>
          </p:nvPr>
        </p:nvSpPr>
        <p:spPr bwMode="auto">
          <a:noFill/>
          <a:ln>
            <a:miter lim="800000"/>
            <a:headEnd/>
            <a:tailEnd/>
          </a:ln>
        </p:spPr>
        <p:txBody>
          <a:bodyPr/>
          <a:lstStyle/>
          <a:p>
            <a:fld id="{9A7AF7F6-A915-4859-A2FB-6C428374B8B4}" type="slidenum">
              <a:rPr lang="en-US"/>
              <a:pPr/>
              <a:t>14</a:t>
            </a:fld>
            <a:endParaRPr lang="en-US"/>
          </a:p>
        </p:txBody>
      </p:sp>
      <p:sp>
        <p:nvSpPr>
          <p:cNvPr id="5" name="Rectangle 4"/>
          <p:cNvSpPr/>
          <p:nvPr/>
        </p:nvSpPr>
        <p:spPr>
          <a:xfrm>
            <a:off x="2571576" y="588716"/>
            <a:ext cx="3813865" cy="523220"/>
          </a:xfrm>
          <a:prstGeom prst="rect">
            <a:avLst/>
          </a:prstGeom>
        </p:spPr>
        <p:txBody>
          <a:bodyPr wrap="none">
            <a:spAutoFit/>
          </a:bodyPr>
          <a:lstStyle/>
          <a:p>
            <a:r>
              <a:rPr lang="en-US" sz="2800" b="1" dirty="0">
                <a:latin typeface="Times New Roman" panose="02020603050405020304" pitchFamily="18" charset="0"/>
                <a:cs typeface="Times New Roman" panose="02020603050405020304" pitchFamily="18" charset="0"/>
              </a:rPr>
              <a:t>Goals</a:t>
            </a:r>
            <a:r>
              <a:rPr lang="en-US" sz="2800" b="1" dirty="0">
                <a:solidFill>
                  <a:srgbClr val="000000"/>
                </a:solidFill>
                <a:latin typeface="Times New Roman" panose="02020603050405020304" pitchFamily="18" charset="0"/>
                <a:cs typeface="Times New Roman" panose="02020603050405020304" pitchFamily="18" charset="0"/>
              </a:rPr>
              <a:t> of Bioinformatics</a:t>
            </a:r>
            <a:endParaRPr lang="en-US" sz="2800" b="1" dirty="0">
              <a:latin typeface="Times New Roman" panose="02020603050405020304" pitchFamily="18" charset="0"/>
              <a:cs typeface="Times New Roman" panose="02020603050405020304" pitchFamily="18" charset="0"/>
            </a:endParaRPr>
          </a:p>
        </p:txBody>
      </p:sp>
      <p:sp>
        <p:nvSpPr>
          <p:cNvPr id="2" name="Rectangle 1"/>
          <p:cNvSpPr/>
          <p:nvPr/>
        </p:nvSpPr>
        <p:spPr>
          <a:xfrm>
            <a:off x="250131" y="1524000"/>
            <a:ext cx="8893869" cy="4154984"/>
          </a:xfrm>
          <a:prstGeom prst="rect">
            <a:avLst/>
          </a:prstGeom>
        </p:spPr>
        <p:txBody>
          <a:bodyPr wrap="square">
            <a:spAutoFit/>
          </a:bodyPr>
          <a:lstStyle/>
          <a:p>
            <a:pPr marL="342900" indent="-3429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The primary goal of bioinformatics is to increase the understanding of biological processes.</a:t>
            </a:r>
          </a:p>
          <a:p>
            <a:pPr marL="342900" indent="-342900">
              <a:buFont typeface="Wingdings" panose="05000000000000000000" pitchFamily="2" charset="2"/>
              <a:buChar char="§"/>
            </a:pP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bioinformatics organizes data in a way that allows researchers to access existing information and to submit new entries as they are produced</a:t>
            </a:r>
          </a:p>
          <a:p>
            <a:pPr marL="342900" indent="-342900">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develop tools and resources that aid in the analysis of data</a:t>
            </a:r>
          </a:p>
          <a:p>
            <a:pPr marL="342900" indent="-342900">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to use these tools to analyze the data and interpret the results in a biologically meaningful manner.  </a:t>
            </a:r>
          </a:p>
        </p:txBody>
      </p:sp>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506413" y="87313"/>
            <a:ext cx="8637587" cy="338137"/>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19" name="Picture 18"/>
          <p:cNvPicPr/>
          <p:nvPr/>
        </p:nvPicPr>
        <p:blipFill>
          <a:blip r:embed="rId2"/>
          <a:srcRect/>
          <a:stretch>
            <a:fillRect/>
          </a:stretch>
        </p:blipFill>
        <p:spPr bwMode="auto">
          <a:xfrm>
            <a:off x="0" y="74613"/>
            <a:ext cx="506413" cy="381000"/>
          </a:xfrm>
          <a:prstGeom prst="rect">
            <a:avLst/>
          </a:prstGeom>
          <a:noFill/>
          <a:ln>
            <a:solidFill>
              <a:schemeClr val="accent3"/>
            </a:solidFill>
          </a:ln>
        </p:spPr>
      </p:pic>
      <p:sp>
        <p:nvSpPr>
          <p:cNvPr id="9221" name="Slide Number Placeholder 21"/>
          <p:cNvSpPr>
            <a:spLocks noGrp="1"/>
          </p:cNvSpPr>
          <p:nvPr>
            <p:ph type="sldNum" sz="quarter" idx="12"/>
          </p:nvPr>
        </p:nvSpPr>
        <p:spPr bwMode="auto">
          <a:noFill/>
          <a:ln>
            <a:miter lim="800000"/>
            <a:headEnd/>
            <a:tailEnd/>
          </a:ln>
        </p:spPr>
        <p:txBody>
          <a:bodyPr/>
          <a:lstStyle/>
          <a:p>
            <a:fld id="{749FD235-AB11-40E8-A2AD-7683D9B97EBF}" type="slidenum">
              <a:rPr lang="en-US"/>
              <a:pPr/>
              <a:t>15</a:t>
            </a:fld>
            <a:endParaRPr lang="en-US"/>
          </a:p>
        </p:txBody>
      </p:sp>
      <p:sp>
        <p:nvSpPr>
          <p:cNvPr id="2" name="Rectangle 1"/>
          <p:cNvSpPr/>
          <p:nvPr/>
        </p:nvSpPr>
        <p:spPr>
          <a:xfrm>
            <a:off x="244107" y="1475079"/>
            <a:ext cx="8823694" cy="4154984"/>
          </a:xfrm>
          <a:prstGeom prst="rect">
            <a:avLst/>
          </a:prstGeom>
        </p:spPr>
        <p:txBody>
          <a:bodyPr wrap="square">
            <a:spAutoFit/>
          </a:bodyPr>
          <a:lstStyle/>
          <a:p>
            <a:pPr marL="342900" indent="-3429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Major research efforts in the field includes:</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Sequence alignment, </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genome annotation, </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analysis of mutations in cancer, </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drug design, </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drug discovery, </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protein structure alignment, </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protein structure prediction, </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prediction of gene expression and protein-protein interactions, genome-wide association studies, the modeling of evolution and cell division/mitosis</a:t>
            </a:r>
          </a:p>
        </p:txBody>
      </p:sp>
      <p:sp>
        <p:nvSpPr>
          <p:cNvPr id="6" name="Rectangle 5"/>
          <p:cNvSpPr/>
          <p:nvPr/>
        </p:nvSpPr>
        <p:spPr>
          <a:xfrm>
            <a:off x="2286000" y="688654"/>
            <a:ext cx="3834704" cy="523220"/>
          </a:xfrm>
          <a:prstGeom prst="rect">
            <a:avLst/>
          </a:prstGeom>
        </p:spPr>
        <p:txBody>
          <a:bodyPr wrap="none">
            <a:spAutoFit/>
          </a:bodyPr>
          <a:lstStyle/>
          <a:p>
            <a:r>
              <a:rPr lang="en-US" sz="2800" b="1" dirty="0">
                <a:latin typeface="Times New Roman" panose="02020603050405020304" pitchFamily="18" charset="0"/>
                <a:cs typeface="Times New Roman" panose="02020603050405020304" pitchFamily="18" charset="0"/>
              </a:rPr>
              <a:t>Scope of</a:t>
            </a:r>
            <a:r>
              <a:rPr lang="en-US" sz="2800" b="1" dirty="0">
                <a:solidFill>
                  <a:srgbClr val="000000"/>
                </a:solidFill>
                <a:latin typeface="Times New Roman" panose="02020603050405020304" pitchFamily="18" charset="0"/>
                <a:cs typeface="Times New Roman" panose="02020603050405020304" pitchFamily="18" charset="0"/>
              </a:rPr>
              <a:t> Bioinformatics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552865"/>
      </p:ext>
    </p:extLst>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06413" y="42862"/>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9" name="Picture 8"/>
          <p:cNvPicPr/>
          <p:nvPr/>
        </p:nvPicPr>
        <p:blipFill>
          <a:blip r:embed="rId2"/>
          <a:srcRect/>
          <a:stretch>
            <a:fillRect/>
          </a:stretch>
        </p:blipFill>
        <p:spPr bwMode="auto">
          <a:xfrm>
            <a:off x="0" y="65088"/>
            <a:ext cx="506413" cy="381000"/>
          </a:xfrm>
          <a:prstGeom prst="rect">
            <a:avLst/>
          </a:prstGeom>
          <a:noFill/>
          <a:ln>
            <a:solidFill>
              <a:schemeClr val="accent3"/>
            </a:solidFill>
          </a:ln>
        </p:spPr>
      </p:pic>
      <p:sp>
        <p:nvSpPr>
          <p:cNvPr id="10246" name="Slide Number Placeholder 6"/>
          <p:cNvSpPr>
            <a:spLocks noGrp="1"/>
          </p:cNvSpPr>
          <p:nvPr>
            <p:ph type="sldNum" sz="quarter" idx="12"/>
          </p:nvPr>
        </p:nvSpPr>
        <p:spPr bwMode="auto">
          <a:noFill/>
          <a:ln>
            <a:miter lim="800000"/>
            <a:headEnd/>
            <a:tailEnd/>
          </a:ln>
        </p:spPr>
        <p:txBody>
          <a:bodyPr/>
          <a:lstStyle/>
          <a:p>
            <a:fld id="{9A7AF7F6-A915-4859-A2FB-6C428374B8B4}" type="slidenum">
              <a:rPr lang="en-US"/>
              <a:pPr/>
              <a:t>16</a:t>
            </a:fld>
            <a:endParaRPr lang="en-US"/>
          </a:p>
        </p:txBody>
      </p:sp>
      <p:sp>
        <p:nvSpPr>
          <p:cNvPr id="5" name="Rectangle 4"/>
          <p:cNvSpPr/>
          <p:nvPr/>
        </p:nvSpPr>
        <p:spPr>
          <a:xfrm>
            <a:off x="2571576" y="588716"/>
            <a:ext cx="4963218" cy="523220"/>
          </a:xfrm>
          <a:prstGeom prst="rect">
            <a:avLst/>
          </a:prstGeom>
        </p:spPr>
        <p:txBody>
          <a:bodyPr wrap="none">
            <a:spAutoFit/>
          </a:bodyPr>
          <a:lstStyle/>
          <a:p>
            <a:r>
              <a:rPr lang="en-US" sz="2800" b="1" dirty="0">
                <a:latin typeface="Times New Roman" panose="02020603050405020304" pitchFamily="18" charset="0"/>
                <a:cs typeface="Times New Roman" panose="02020603050405020304" pitchFamily="18" charset="0"/>
              </a:rPr>
              <a:t>Applications of</a:t>
            </a:r>
            <a:r>
              <a:rPr lang="en-US" sz="2800" b="1" dirty="0">
                <a:solidFill>
                  <a:srgbClr val="000000"/>
                </a:solidFill>
                <a:latin typeface="Times New Roman" panose="02020603050405020304" pitchFamily="18" charset="0"/>
                <a:cs typeface="Times New Roman" panose="02020603050405020304" pitchFamily="18" charset="0"/>
              </a:rPr>
              <a:t> Bioinformatics</a:t>
            </a:r>
            <a:endParaRPr lang="en-US" sz="2800" b="1" dirty="0">
              <a:latin typeface="Times New Roman" panose="02020603050405020304" pitchFamily="18" charset="0"/>
              <a:cs typeface="Times New Roman" panose="02020603050405020304" pitchFamily="18" charset="0"/>
            </a:endParaRPr>
          </a:p>
        </p:txBody>
      </p:sp>
      <p:sp>
        <p:nvSpPr>
          <p:cNvPr id="3" name="Rectangle 2"/>
          <p:cNvSpPr/>
          <p:nvPr/>
        </p:nvSpPr>
        <p:spPr>
          <a:xfrm>
            <a:off x="253206" y="1447800"/>
            <a:ext cx="8890794" cy="5324535"/>
          </a:xfrm>
          <a:prstGeom prst="rect">
            <a:avLst/>
          </a:prstGeom>
        </p:spPr>
        <p:txBody>
          <a:bodyPr wrap="square">
            <a:spAutoFit/>
          </a:bodyPr>
          <a:lstStyle/>
          <a:p>
            <a:pPr marL="285750" lvl="0" indent="-285750" eaLnBrk="0" fontAlgn="base" hangingPunct="0">
              <a:spcBef>
                <a:spcPct val="0"/>
              </a:spcBef>
              <a:spcAft>
                <a:spcPct val="0"/>
              </a:spcAf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Bioinformatics joins mathematics, statistics and computer science and information technology to solve complex biological problems. These problems are usually at the molecular level which cannot be solved by other means.</a:t>
            </a:r>
          </a:p>
          <a:p>
            <a:pPr marL="285750" lvl="0" indent="-285750" eaLnBrk="0" fontAlgn="base" hangingPunct="0">
              <a:spcBef>
                <a:spcPct val="0"/>
              </a:spcBef>
              <a:spcAft>
                <a:spcPct val="0"/>
              </a:spcAf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This interesting field of science has many applications. This include:</a:t>
            </a:r>
          </a:p>
          <a:p>
            <a:pPr marL="28575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Preventative medicine</a:t>
            </a:r>
          </a:p>
          <a:p>
            <a:pPr marL="285750" lvl="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Genomics</a:t>
            </a:r>
          </a:p>
          <a:p>
            <a:pPr marL="28575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Gene therapy</a:t>
            </a:r>
          </a:p>
          <a:p>
            <a:pPr marL="285750" lvl="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Drug design</a:t>
            </a:r>
          </a:p>
          <a:p>
            <a:pPr marL="28575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Diagnosis of disease</a:t>
            </a:r>
          </a:p>
          <a:p>
            <a:pPr marL="285750" lvl="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Drug discovery</a:t>
            </a:r>
          </a:p>
          <a:p>
            <a:pPr marL="285750" lvl="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Prediction of Protein Structure</a:t>
            </a:r>
          </a:p>
          <a:p>
            <a:pPr marL="285750" lvl="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Genome Annotation</a:t>
            </a:r>
          </a:p>
          <a:p>
            <a:pPr marL="285750" lvl="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Comparative Genomics</a:t>
            </a:r>
          </a:p>
          <a:p>
            <a:pPr marL="285750" indent="-285750" eaLnBrk="0" fontAlgn="base" hangingPunct="0">
              <a:spcBef>
                <a:spcPct val="0"/>
              </a:spcBef>
              <a:spcAft>
                <a:spcPct val="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Molecular phylogenies</a:t>
            </a:r>
          </a:p>
          <a:p>
            <a:pPr lvl="0" eaLnBrk="0" fontAlgn="base" hangingPunct="0">
              <a:spcBef>
                <a:spcPct val="0"/>
              </a:spcBef>
              <a:spcAft>
                <a:spcPct val="0"/>
              </a:spcAft>
            </a:pPr>
            <a:endParaRPr lang="en-US" sz="2000"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lang="en-US" sz="2000" dirty="0">
              <a:latin typeface="Times New Roman" panose="02020603050405020304" pitchFamily="18" charset="0"/>
              <a:cs typeface="Times New Roman" panose="02020603050405020304" pitchFamily="18" charset="0"/>
            </a:endParaRPr>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3206" y="2030047"/>
            <a:ext cx="8686800" cy="4093428"/>
          </a:xfrm>
          <a:prstGeom prst="rect">
            <a:avLst/>
          </a:prstGeom>
        </p:spPr>
        <p:txBody>
          <a:bodyPr wrap="square">
            <a:spAutoFit/>
          </a:bodyPr>
          <a:lstStyle/>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Pharmacogenomics</a:t>
            </a:r>
          </a:p>
          <a:p>
            <a:pPr marL="257175" indent="-2571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Not all drugs work on all patients, some good drugs cause death in some patients.</a:t>
            </a:r>
          </a:p>
          <a:p>
            <a:pPr marL="257175" indent="-2571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So by doing a gene analysis before the treatment the offensive drugs can be avoided.</a:t>
            </a:r>
          </a:p>
          <a:p>
            <a:pPr marL="257175" indent="-2571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Customized treatment</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Gene Therapy</a:t>
            </a:r>
          </a:p>
          <a:p>
            <a:pPr marL="257175" indent="-2571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Replace or supply the defective or missing gene</a:t>
            </a:r>
          </a:p>
          <a:p>
            <a:pPr marL="257175" indent="-257175">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E.g</a:t>
            </a:r>
            <a:r>
              <a:rPr lang="en-US" sz="2000" dirty="0">
                <a:latin typeface="Times New Roman" panose="02020603050405020304" pitchFamily="18" charset="0"/>
                <a:cs typeface="Times New Roman" panose="02020603050405020304" pitchFamily="18" charset="0"/>
              </a:rPr>
              <a:t>: Insulin and </a:t>
            </a:r>
            <a:r>
              <a:rPr lang="en-US" sz="2000" dirty="0" err="1">
                <a:latin typeface="Times New Roman" panose="02020603050405020304" pitchFamily="18" charset="0"/>
                <a:cs typeface="Times New Roman" panose="02020603050405020304" pitchFamily="18" charset="0"/>
              </a:rPr>
              <a:t>Haemophilia</a:t>
            </a:r>
            <a:endParaRPr lang="en-US" sz="2000" dirty="0">
              <a:latin typeface="Times New Roman" panose="02020603050405020304" pitchFamily="18" charset="0"/>
              <a:cs typeface="Times New Roman" panose="02020603050405020304" pitchFamily="18" charset="0"/>
            </a:endParaRPr>
          </a:p>
          <a:p>
            <a:pPr marL="257175" indent="-2571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Mutations are easily detected and quantified through next-generation sequencing technology in a heterogeneous sample thus a cost effective precision medicine, “right drug at right dose to the right patient at the right time” can be administered</a:t>
            </a:r>
          </a:p>
        </p:txBody>
      </p:sp>
      <p:sp>
        <p:nvSpPr>
          <p:cNvPr id="4" name="Rectangle 3"/>
          <p:cNvSpPr/>
          <p:nvPr/>
        </p:nvSpPr>
        <p:spPr>
          <a:xfrm>
            <a:off x="3239294" y="1368328"/>
            <a:ext cx="1563248" cy="415498"/>
          </a:xfrm>
          <a:prstGeom prst="rect">
            <a:avLst/>
          </a:prstGeom>
        </p:spPr>
        <p:txBody>
          <a:bodyPr wrap="none">
            <a:spAutoFit/>
          </a:bodyPr>
          <a:lstStyle/>
          <a:p>
            <a:r>
              <a:rPr lang="en-US" sz="2100" dirty="0">
                <a:solidFill>
                  <a:schemeClr val="bg1"/>
                </a:solidFill>
                <a:latin typeface="Times New Roman" panose="02020603050405020304" pitchFamily="18" charset="0"/>
                <a:cs typeface="Times New Roman" panose="02020603050405020304" pitchFamily="18" charset="0"/>
              </a:rPr>
              <a:t>Applications</a:t>
            </a:r>
            <a:endParaRPr lang="en-US" sz="2100" dirty="0"/>
          </a:p>
        </p:txBody>
      </p:sp>
      <p:sp>
        <p:nvSpPr>
          <p:cNvPr id="8" name="TextBox 7"/>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9" name="Picture 8"/>
          <p:cNvPicPr/>
          <p:nvPr/>
        </p:nvPicPr>
        <p:blipFill>
          <a:blip r:embed="rId2"/>
          <a:srcRect/>
          <a:stretch>
            <a:fillRect/>
          </a:stretch>
        </p:blipFill>
        <p:spPr bwMode="auto">
          <a:xfrm>
            <a:off x="0" y="65088"/>
            <a:ext cx="506413" cy="381000"/>
          </a:xfrm>
          <a:prstGeom prst="rect">
            <a:avLst/>
          </a:prstGeom>
          <a:noFill/>
          <a:ln>
            <a:solidFill>
              <a:schemeClr val="accent3"/>
            </a:solidFill>
          </a:ln>
        </p:spPr>
      </p:pic>
      <p:sp>
        <p:nvSpPr>
          <p:cNvPr id="10" name="Rectangle 9"/>
          <p:cNvSpPr/>
          <p:nvPr/>
        </p:nvSpPr>
        <p:spPr>
          <a:xfrm>
            <a:off x="253206" y="706608"/>
            <a:ext cx="8254206" cy="1323439"/>
          </a:xfrm>
          <a:prstGeom prst="rect">
            <a:avLst/>
          </a:prstGeom>
        </p:spPr>
        <p:txBody>
          <a:bodyPr wrap="square">
            <a:spAutoFit/>
          </a:bodyPr>
          <a:lstStyle/>
          <a:p>
            <a:pPr marL="285750" indent="-28575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Preventative medicine</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Gene identification by sequence inspection and prediction of splice sites allows mutations to be corrected easily.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This is much used in the analysis of mutations that cause cancer.</a:t>
            </a:r>
          </a:p>
        </p:txBody>
      </p:sp>
    </p:spTree>
    <p:extLst>
      <p:ext uri="{BB962C8B-B14F-4D97-AF65-F5344CB8AC3E}">
        <p14:creationId xmlns:p14="http://schemas.microsoft.com/office/powerpoint/2010/main" val="1782773441"/>
      </p:ext>
    </p:extLst>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9" name="Picture 8"/>
          <p:cNvPicPr/>
          <p:nvPr/>
        </p:nvPicPr>
        <p:blipFill>
          <a:blip r:embed="rId2"/>
          <a:srcRect/>
          <a:stretch>
            <a:fillRect/>
          </a:stretch>
        </p:blipFill>
        <p:spPr bwMode="auto">
          <a:xfrm>
            <a:off x="0" y="65088"/>
            <a:ext cx="506413" cy="381000"/>
          </a:xfrm>
          <a:prstGeom prst="rect">
            <a:avLst/>
          </a:prstGeom>
          <a:noFill/>
          <a:ln>
            <a:solidFill>
              <a:schemeClr val="accent3"/>
            </a:solidFill>
          </a:ln>
        </p:spPr>
      </p:pic>
      <p:sp>
        <p:nvSpPr>
          <p:cNvPr id="10246" name="Slide Number Placeholder 6"/>
          <p:cNvSpPr>
            <a:spLocks noGrp="1"/>
          </p:cNvSpPr>
          <p:nvPr>
            <p:ph type="sldNum" sz="quarter" idx="12"/>
          </p:nvPr>
        </p:nvSpPr>
        <p:spPr bwMode="auto">
          <a:noFill/>
          <a:ln>
            <a:miter lim="800000"/>
            <a:headEnd/>
            <a:tailEnd/>
          </a:ln>
        </p:spPr>
        <p:txBody>
          <a:bodyPr/>
          <a:lstStyle/>
          <a:p>
            <a:fld id="{9A7AF7F6-A915-4859-A2FB-6C428374B8B4}" type="slidenum">
              <a:rPr lang="en-US"/>
              <a:pPr/>
              <a:t>18</a:t>
            </a:fld>
            <a:endParaRPr lang="en-US"/>
          </a:p>
        </p:txBody>
      </p:sp>
      <p:sp>
        <p:nvSpPr>
          <p:cNvPr id="5" name="Rectangle 4"/>
          <p:cNvSpPr/>
          <p:nvPr/>
        </p:nvSpPr>
        <p:spPr>
          <a:xfrm>
            <a:off x="269128" y="2109261"/>
            <a:ext cx="8738394" cy="2308324"/>
          </a:xfrm>
          <a:prstGeom prst="rect">
            <a:avLst/>
          </a:prstGeom>
        </p:spPr>
        <p:txBody>
          <a:bodyPr wrap="square">
            <a:spAutoFit/>
          </a:bodyPr>
          <a:lstStyle/>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Drug Design:</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Can go up to 15yrs and $700million </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One of the goals of bioinformatics is to reduce the time and cost involved with it.</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process</a:t>
            </a:r>
          </a:p>
          <a:p>
            <a:r>
              <a:rPr lang="en-US" sz="2000" dirty="0">
                <a:latin typeface="Times New Roman" panose="02020603050405020304" pitchFamily="18" charset="0"/>
                <a:cs typeface="Times New Roman" panose="02020603050405020304" pitchFamily="18" charset="0"/>
              </a:rPr>
              <a:t>   –Discovery</a:t>
            </a:r>
          </a:p>
          <a:p>
            <a:r>
              <a:rPr lang="en-US" sz="2000" dirty="0">
                <a:latin typeface="Times New Roman" panose="02020603050405020304" pitchFamily="18" charset="0"/>
                <a:cs typeface="Times New Roman" panose="02020603050405020304" pitchFamily="18" charset="0"/>
              </a:rPr>
              <a:t>   –Computational methods can improves this</a:t>
            </a:r>
          </a:p>
          <a:p>
            <a:r>
              <a:rPr lang="en-US" sz="2000" dirty="0">
                <a:latin typeface="Times New Roman" panose="02020603050405020304" pitchFamily="18" charset="0"/>
                <a:cs typeface="Times New Roman" panose="02020603050405020304" pitchFamily="18" charset="0"/>
              </a:rPr>
              <a:t>   –Testing</a:t>
            </a:r>
          </a:p>
        </p:txBody>
      </p:sp>
      <p:sp>
        <p:nvSpPr>
          <p:cNvPr id="11" name="Rectangle 10"/>
          <p:cNvSpPr/>
          <p:nvPr/>
        </p:nvSpPr>
        <p:spPr>
          <a:xfrm>
            <a:off x="192206" y="884846"/>
            <a:ext cx="8763000" cy="1015663"/>
          </a:xfrm>
          <a:prstGeom prst="rect">
            <a:avLst/>
          </a:prstGeom>
        </p:spPr>
        <p:txBody>
          <a:bodyPr wrap="square">
            <a:spAutoFit/>
          </a:bodyPr>
          <a:lstStyle/>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Diagnosis of disease</a:t>
            </a:r>
          </a:p>
          <a:p>
            <a:pPr marL="214313" indent="-214313">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Identification of genes which cause the disease will help detect disease at early stage e.g. Huntington disease </a:t>
            </a:r>
          </a:p>
        </p:txBody>
      </p:sp>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rcRect/>
          <a:stretch>
            <a:fillRect/>
          </a:stretch>
        </p:blipFill>
        <p:spPr bwMode="auto">
          <a:xfrm>
            <a:off x="0" y="65088"/>
            <a:ext cx="506413" cy="381000"/>
          </a:xfrm>
          <a:prstGeom prst="rect">
            <a:avLst/>
          </a:prstGeom>
          <a:noFill/>
          <a:ln>
            <a:solidFill>
              <a:schemeClr val="accent3"/>
            </a:solidFill>
          </a:ln>
        </p:spPr>
      </p:pic>
      <p:sp>
        <p:nvSpPr>
          <p:cNvPr id="7" name="TextBox 6"/>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sp>
        <p:nvSpPr>
          <p:cNvPr id="4" name="Rectangle 3"/>
          <p:cNvSpPr/>
          <p:nvPr/>
        </p:nvSpPr>
        <p:spPr>
          <a:xfrm>
            <a:off x="161909" y="3962400"/>
            <a:ext cx="8017698" cy="1631216"/>
          </a:xfrm>
          <a:prstGeom prst="rect">
            <a:avLst/>
          </a:prstGeom>
        </p:spPr>
        <p:txBody>
          <a:bodyPr wrap="square">
            <a:spAutoFit/>
          </a:bodyPr>
          <a:lstStyle/>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For example HIV produces HIV protease which is a protein and which in turn eat other proteins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This HIV protease has an active site where it binds to other molecules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So HIV drug will go and bind with that active site</a:t>
            </a:r>
          </a:p>
          <a:p>
            <a:r>
              <a:rPr lang="en-US" sz="2000" dirty="0">
                <a:latin typeface="Times New Roman" panose="02020603050405020304" pitchFamily="18" charset="0"/>
                <a:cs typeface="Times New Roman" panose="02020603050405020304" pitchFamily="18" charset="0"/>
              </a:rPr>
              <a:t>   –Easily said than do</a:t>
            </a:r>
          </a:p>
        </p:txBody>
      </p:sp>
      <p:sp>
        <p:nvSpPr>
          <p:cNvPr id="5" name="Rectangle 4"/>
          <p:cNvSpPr/>
          <p:nvPr/>
        </p:nvSpPr>
        <p:spPr>
          <a:xfrm>
            <a:off x="135751" y="770467"/>
            <a:ext cx="8985503" cy="3539430"/>
          </a:xfrm>
          <a:prstGeom prst="rect">
            <a:avLst/>
          </a:prstGeom>
        </p:spPr>
        <p:txBody>
          <a:bodyPr wrap="square">
            <a:spAutoFit/>
          </a:bodyPr>
          <a:lstStyle/>
          <a:p>
            <a:pPr marL="342900" indent="-34290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Drug Discovery:</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tools of bioinformatics are also helpful in drug discovery.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Complete sequencing of human genes has enabled the scientists to make medicines and drugs which can target more than 500 genes.</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Target identification</a:t>
            </a:r>
          </a:p>
          <a:p>
            <a:r>
              <a:rPr lang="en-US" sz="2000" dirty="0">
                <a:latin typeface="Times New Roman" panose="02020603050405020304" pitchFamily="18" charset="0"/>
                <a:cs typeface="Times New Roman" panose="02020603050405020304" pitchFamily="18" charset="0"/>
              </a:rPr>
              <a:t>   –Identifying the molecule on which the germs relies for its survival</a:t>
            </a:r>
          </a:p>
          <a:p>
            <a:r>
              <a:rPr lang="en-US" sz="2000" dirty="0">
                <a:latin typeface="Times New Roman" panose="02020603050405020304" pitchFamily="18" charset="0"/>
                <a:cs typeface="Times New Roman" panose="02020603050405020304" pitchFamily="18" charset="0"/>
              </a:rPr>
              <a:t>   –Then we develop another molecule i.e. drug which will bind to the target</a:t>
            </a:r>
          </a:p>
          <a:p>
            <a:r>
              <a:rPr lang="en-US" sz="2000" dirty="0">
                <a:latin typeface="Times New Roman" panose="02020603050405020304" pitchFamily="18" charset="0"/>
                <a:cs typeface="Times New Roman" panose="02020603050405020304" pitchFamily="18" charset="0"/>
              </a:rPr>
              <a:t>  – So the germ will not be able to interact with the target.</a:t>
            </a:r>
          </a:p>
          <a:p>
            <a:r>
              <a:rPr lang="en-US" sz="2000" dirty="0">
                <a:latin typeface="Times New Roman" panose="02020603050405020304" pitchFamily="18" charset="0"/>
                <a:cs typeface="Times New Roman" panose="02020603050405020304" pitchFamily="18" charset="0"/>
              </a:rPr>
              <a:t>  – Proteins are the most common targets</a:t>
            </a:r>
          </a:p>
          <a:p>
            <a:endParaRPr lang="en-US" sz="2000" dirty="0">
              <a:latin typeface="Times New Roman" panose="02020603050405020304" pitchFamily="18" charset="0"/>
              <a:cs typeface="Times New Roman" panose="02020603050405020304" pitchFamily="18" charset="0"/>
            </a:endParaRPr>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762000"/>
            <a:ext cx="8534400" cy="6555641"/>
          </a:xfrm>
          <a:prstGeom prst="rect">
            <a:avLst/>
          </a:prstGeom>
        </p:spPr>
        <p:txBody>
          <a:bodyPr wrap="square">
            <a:spAutoFit/>
          </a:bodyPr>
          <a:lstStyle/>
          <a:p>
            <a:pPr marL="285750" indent="-28575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Prediction of Protein Structure:</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is easy to determine the primary structure of proteins in the form of amino acids which are present on the DNA molecule but it is difficult to determine the secondary, tertiary or quaternary structures of proteins.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Tools of bioinformatics can be used to determine the complex protein structures.</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Genome Annotation:</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genome annotation, genomes are marked to know the regulatory sequences and protein coding.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is a very important part of the human genome project as it determines the regulatory sequences.</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2000" b="1" u="sng" dirty="0">
                <a:latin typeface="Times New Roman" panose="02020603050405020304" pitchFamily="18" charset="0"/>
                <a:cs typeface="Times New Roman" panose="02020603050405020304" pitchFamily="18" charset="0"/>
              </a:rPr>
              <a:t>Comparative Genomics: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Comparative genomics is the branch of bioinformatics which determines the genomic structure and function relation between different biological species.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For this purpose, </a:t>
            </a:r>
            <a:r>
              <a:rPr lang="en-US" sz="2000" dirty="0" err="1">
                <a:latin typeface="Times New Roman" panose="02020603050405020304" pitchFamily="18" charset="0"/>
                <a:cs typeface="Times New Roman" panose="02020603050405020304" pitchFamily="18" charset="0"/>
              </a:rPr>
              <a:t>intergenomic</a:t>
            </a:r>
            <a:r>
              <a:rPr lang="en-US" sz="2000" dirty="0">
                <a:latin typeface="Times New Roman" panose="02020603050405020304" pitchFamily="18" charset="0"/>
                <a:cs typeface="Times New Roman" panose="02020603050405020304" pitchFamily="18" charset="0"/>
              </a:rPr>
              <a:t> maps are constructed which enable the scientists to trace the processes of evolution that occur in genomes of different species.</a:t>
            </a: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06413" y="85725"/>
            <a:ext cx="8637587" cy="338138"/>
          </a:xfrm>
          <a:prstGeom prst="rect">
            <a:avLst/>
          </a:prstGeom>
          <a:solidFill>
            <a:schemeClr val="tx2">
              <a:lumMod val="60000"/>
              <a:lumOff val="40000"/>
            </a:schemeClr>
          </a:solidFill>
        </p:spPr>
        <p:txBody>
          <a:bodyPr>
            <a:spAutoFit/>
          </a:bodyPr>
          <a:lstStyle/>
          <a:p>
            <a:pPr eaLnBrk="1" fontAlgn="auto" hangingPunct="1">
              <a:spcBef>
                <a:spcPts val="0"/>
              </a:spcBef>
              <a:spcAft>
                <a:spcPts val="0"/>
              </a:spcAft>
              <a:defRPr/>
            </a:pPr>
            <a:r>
              <a:rPr lang="en-US" sz="1600" b="1" dirty="0">
                <a:latin typeface="Brush Script Std" pitchFamily="66" charset="0"/>
                <a:cs typeface="+mn-cs"/>
              </a:rPr>
              <a:t>UNIVERSITY OF MAIDUGURI                                         </a:t>
            </a:r>
            <a:r>
              <a:rPr lang="en-US" sz="1050" b="1" dirty="0">
                <a:solidFill>
                  <a:srgbClr val="FF0000"/>
                </a:solidFill>
                <a:latin typeface="Brush Script Std" pitchFamily="66" charset="0"/>
                <a:cs typeface="+mn-cs"/>
              </a:rPr>
              <a:t>CENTRE OF EXCELLENCE</a:t>
            </a:r>
          </a:p>
        </p:txBody>
      </p:sp>
      <p:pic>
        <p:nvPicPr>
          <p:cNvPr id="5" name="Picture 4"/>
          <p:cNvPicPr/>
          <p:nvPr/>
        </p:nvPicPr>
        <p:blipFill>
          <a:blip r:embed="rId2"/>
          <a:srcRect/>
          <a:stretch>
            <a:fillRect/>
          </a:stretch>
        </p:blipFill>
        <p:spPr bwMode="auto">
          <a:xfrm>
            <a:off x="0" y="65088"/>
            <a:ext cx="506413" cy="381000"/>
          </a:xfrm>
          <a:prstGeom prst="rect">
            <a:avLst/>
          </a:prstGeom>
          <a:noFill/>
          <a:ln>
            <a:solidFill>
              <a:schemeClr val="accent3"/>
            </a:solidFill>
          </a:ln>
        </p:spPr>
      </p:pic>
    </p:spTree>
    <p:extLst>
      <p:ext uri="{BB962C8B-B14F-4D97-AF65-F5344CB8AC3E}">
        <p14:creationId xmlns:p14="http://schemas.microsoft.com/office/powerpoint/2010/main" val="1548035424"/>
      </p:ext>
    </p:extLst>
  </p:cSld>
  <p:clrMapOvr>
    <a:masterClrMapping/>
  </p:clrMapOvr>
  <p:transition>
    <p:wedg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4297</TotalTime>
  <Words>1922</Words>
  <Application>Microsoft Office PowerPoint</Application>
  <PresentationFormat>On-screen Show (4:3)</PresentationFormat>
  <Paragraphs>217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tijani isa</cp:lastModifiedBy>
  <cp:revision>112</cp:revision>
  <dcterms:created xsi:type="dcterms:W3CDTF">2018-03-06T13:16:59Z</dcterms:created>
  <dcterms:modified xsi:type="dcterms:W3CDTF">2022-01-19T06:55:57Z</dcterms:modified>
</cp:coreProperties>
</file>